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slideLayouts/slideLayout5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  <p:sldMasterId id="2147483701" r:id="rId3"/>
  </p:sldMasterIdLst>
  <p:notesMasterIdLst>
    <p:notesMasterId r:id="rId40"/>
  </p:notesMasterIdLst>
  <p:sldIdLst>
    <p:sldId id="256" r:id="rId4"/>
    <p:sldId id="289" r:id="rId5"/>
    <p:sldId id="258" r:id="rId6"/>
    <p:sldId id="279" r:id="rId7"/>
    <p:sldId id="259" r:id="rId8"/>
    <p:sldId id="270" r:id="rId9"/>
    <p:sldId id="285" r:id="rId10"/>
    <p:sldId id="290" r:id="rId11"/>
    <p:sldId id="261" r:id="rId12"/>
    <p:sldId id="262" r:id="rId13"/>
    <p:sldId id="286" r:id="rId14"/>
    <p:sldId id="287" r:id="rId15"/>
    <p:sldId id="280" r:id="rId16"/>
    <p:sldId id="265" r:id="rId17"/>
    <p:sldId id="266" r:id="rId18"/>
    <p:sldId id="267" r:id="rId19"/>
    <p:sldId id="283" r:id="rId20"/>
    <p:sldId id="288" r:id="rId21"/>
    <p:sldId id="284" r:id="rId22"/>
    <p:sldId id="269" r:id="rId23"/>
    <p:sldId id="291" r:id="rId24"/>
    <p:sldId id="293" r:id="rId25"/>
    <p:sldId id="272" r:id="rId26"/>
    <p:sldId id="292" r:id="rId27"/>
    <p:sldId id="294" r:id="rId28"/>
    <p:sldId id="303" r:id="rId29"/>
    <p:sldId id="297" r:id="rId30"/>
    <p:sldId id="298" r:id="rId31"/>
    <p:sldId id="302" r:id="rId32"/>
    <p:sldId id="257" r:id="rId33"/>
    <p:sldId id="308" r:id="rId34"/>
    <p:sldId id="307" r:id="rId35"/>
    <p:sldId id="309" r:id="rId36"/>
    <p:sldId id="310" r:id="rId37"/>
    <p:sldId id="311" r:id="rId38"/>
    <p:sldId id="312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437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1E449F-0344-4465-A4AB-01E7A2D524D5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688EBA49-621D-4BF6-AE99-867E21531874}">
      <dgm:prSet phldrT="[Szöveg]"/>
      <dgm:spPr/>
      <dgm:t>
        <a:bodyPr/>
        <a:lstStyle/>
        <a:p>
          <a:r>
            <a:rPr lang="hu-HU" dirty="0"/>
            <a:t>Nyomdai kód</a:t>
          </a:r>
        </a:p>
      </dgm:t>
    </dgm:pt>
    <dgm:pt modelId="{91D8934E-5923-41FF-964A-8FC472204C32}" type="parTrans" cxnId="{D7B9E71C-3BFB-4A30-95F8-F94E33378FC4}">
      <dgm:prSet/>
      <dgm:spPr/>
      <dgm:t>
        <a:bodyPr/>
        <a:lstStyle/>
        <a:p>
          <a:endParaRPr lang="hu-HU"/>
        </a:p>
      </dgm:t>
    </dgm:pt>
    <dgm:pt modelId="{BDA31D2A-AD95-4E44-AF1E-782961C7F852}" type="sibTrans" cxnId="{D7B9E71C-3BFB-4A30-95F8-F94E33378FC4}">
      <dgm:prSet/>
      <dgm:spPr/>
      <dgm:t>
        <a:bodyPr/>
        <a:lstStyle/>
        <a:p>
          <a:endParaRPr lang="hu-HU"/>
        </a:p>
      </dgm:t>
    </dgm:pt>
    <dgm:pt modelId="{AF651E0B-BFA8-4171-8347-838FB96F22A4}">
      <dgm:prSet phldrT="[Szöveg]"/>
      <dgm:spPr/>
      <dgm:t>
        <a:bodyPr/>
        <a:lstStyle/>
        <a:p>
          <a:r>
            <a:rPr lang="hu-HU" dirty="0"/>
            <a:t>Igazolvány sorszáma</a:t>
          </a:r>
        </a:p>
      </dgm:t>
    </dgm:pt>
    <dgm:pt modelId="{EEE08C0F-69C3-41CD-B906-05FD60E344A7}" type="parTrans" cxnId="{71964574-EE4A-40FA-8A05-DD07EFEA0420}">
      <dgm:prSet/>
      <dgm:spPr/>
      <dgm:t>
        <a:bodyPr/>
        <a:lstStyle/>
        <a:p>
          <a:endParaRPr lang="hu-HU"/>
        </a:p>
      </dgm:t>
    </dgm:pt>
    <dgm:pt modelId="{0B63F07D-FB03-42D4-988F-C1F6E1247297}" type="sibTrans" cxnId="{71964574-EE4A-40FA-8A05-DD07EFEA0420}">
      <dgm:prSet/>
      <dgm:spPr/>
      <dgm:t>
        <a:bodyPr/>
        <a:lstStyle/>
        <a:p>
          <a:endParaRPr lang="hu-HU"/>
        </a:p>
      </dgm:t>
    </dgm:pt>
    <dgm:pt modelId="{653F15E5-5E67-41D5-8F3D-6FFAA6B11201}">
      <dgm:prSet phldrT="[Szöveg]"/>
      <dgm:spPr/>
      <dgm:t>
        <a:bodyPr/>
        <a:lstStyle/>
        <a:p>
          <a:r>
            <a:rPr lang="hu-HU" dirty="0"/>
            <a:t>Oktatási azonosító</a:t>
          </a:r>
        </a:p>
      </dgm:t>
    </dgm:pt>
    <dgm:pt modelId="{5D87D838-EE2E-46D5-9E71-35238B8BC3D9}" type="parTrans" cxnId="{F26EC9C1-0171-4DCE-A23A-656D2F57EAC1}">
      <dgm:prSet/>
      <dgm:spPr/>
      <dgm:t>
        <a:bodyPr/>
        <a:lstStyle/>
        <a:p>
          <a:endParaRPr lang="hu-HU"/>
        </a:p>
      </dgm:t>
    </dgm:pt>
    <dgm:pt modelId="{440D0B32-4D20-4949-8DCC-15938893747B}" type="sibTrans" cxnId="{F26EC9C1-0171-4DCE-A23A-656D2F57EAC1}">
      <dgm:prSet/>
      <dgm:spPr/>
      <dgm:t>
        <a:bodyPr/>
        <a:lstStyle/>
        <a:p>
          <a:endParaRPr lang="hu-HU"/>
        </a:p>
      </dgm:t>
    </dgm:pt>
    <dgm:pt modelId="{308E65DC-6466-48CD-82E0-FD32DD140236}" type="pres">
      <dgm:prSet presAssocID="{071E449F-0344-4465-A4AB-01E7A2D524D5}" presName="Name0" presStyleCnt="0">
        <dgm:presLayoutVars>
          <dgm:chMax val="7"/>
          <dgm:chPref val="7"/>
          <dgm:dir/>
        </dgm:presLayoutVars>
      </dgm:prSet>
      <dgm:spPr/>
    </dgm:pt>
    <dgm:pt modelId="{49B85061-9B14-4E38-8D70-7E554D513DF7}" type="pres">
      <dgm:prSet presAssocID="{071E449F-0344-4465-A4AB-01E7A2D524D5}" presName="Name1" presStyleCnt="0"/>
      <dgm:spPr/>
    </dgm:pt>
    <dgm:pt modelId="{6BDDC165-84B7-4506-9ECD-96E1147D2E3F}" type="pres">
      <dgm:prSet presAssocID="{071E449F-0344-4465-A4AB-01E7A2D524D5}" presName="cycle" presStyleCnt="0"/>
      <dgm:spPr/>
    </dgm:pt>
    <dgm:pt modelId="{EA16A6EC-F05A-40C3-B353-9D97F5DA5897}" type="pres">
      <dgm:prSet presAssocID="{071E449F-0344-4465-A4AB-01E7A2D524D5}" presName="srcNode" presStyleLbl="node1" presStyleIdx="0" presStyleCnt="3"/>
      <dgm:spPr/>
    </dgm:pt>
    <dgm:pt modelId="{DB8E189D-4CA0-4365-BBF0-30E4964C4B79}" type="pres">
      <dgm:prSet presAssocID="{071E449F-0344-4465-A4AB-01E7A2D524D5}" presName="conn" presStyleLbl="parChTrans1D2" presStyleIdx="0" presStyleCnt="1"/>
      <dgm:spPr/>
    </dgm:pt>
    <dgm:pt modelId="{0A61DCEA-632D-452C-99E3-D4C181DE797F}" type="pres">
      <dgm:prSet presAssocID="{071E449F-0344-4465-A4AB-01E7A2D524D5}" presName="extraNode" presStyleLbl="node1" presStyleIdx="0" presStyleCnt="3"/>
      <dgm:spPr/>
    </dgm:pt>
    <dgm:pt modelId="{F7DF57FB-E4ED-4806-A2BE-EC89AB870C03}" type="pres">
      <dgm:prSet presAssocID="{071E449F-0344-4465-A4AB-01E7A2D524D5}" presName="dstNode" presStyleLbl="node1" presStyleIdx="0" presStyleCnt="3"/>
      <dgm:spPr/>
    </dgm:pt>
    <dgm:pt modelId="{100B1BC7-8644-457A-A341-D50BA249BFD2}" type="pres">
      <dgm:prSet presAssocID="{688EBA49-621D-4BF6-AE99-867E21531874}" presName="text_1" presStyleLbl="node1" presStyleIdx="0" presStyleCnt="3">
        <dgm:presLayoutVars>
          <dgm:bulletEnabled val="1"/>
        </dgm:presLayoutVars>
      </dgm:prSet>
      <dgm:spPr/>
    </dgm:pt>
    <dgm:pt modelId="{D7A88858-F3E0-4620-8713-FECB61EDB850}" type="pres">
      <dgm:prSet presAssocID="{688EBA49-621D-4BF6-AE99-867E21531874}" presName="accent_1" presStyleCnt="0"/>
      <dgm:spPr/>
    </dgm:pt>
    <dgm:pt modelId="{B6C27BFC-8615-4976-9885-B7E2DFAFD021}" type="pres">
      <dgm:prSet presAssocID="{688EBA49-621D-4BF6-AE99-867E21531874}" presName="accentRepeatNode" presStyleLbl="solidFgAcc1" presStyleIdx="0" presStyleCnt="3"/>
      <dgm:spPr/>
    </dgm:pt>
    <dgm:pt modelId="{E77E2283-9206-48C2-A80E-3CD667960A15}" type="pres">
      <dgm:prSet presAssocID="{AF651E0B-BFA8-4171-8347-838FB96F22A4}" presName="text_2" presStyleLbl="node1" presStyleIdx="1" presStyleCnt="3">
        <dgm:presLayoutVars>
          <dgm:bulletEnabled val="1"/>
        </dgm:presLayoutVars>
      </dgm:prSet>
      <dgm:spPr/>
    </dgm:pt>
    <dgm:pt modelId="{E60306EC-8581-4DF3-920D-D787E3A2DE27}" type="pres">
      <dgm:prSet presAssocID="{AF651E0B-BFA8-4171-8347-838FB96F22A4}" presName="accent_2" presStyleCnt="0"/>
      <dgm:spPr/>
    </dgm:pt>
    <dgm:pt modelId="{4D297C2B-04C7-420D-86D0-84ED5999EAE9}" type="pres">
      <dgm:prSet presAssocID="{AF651E0B-BFA8-4171-8347-838FB96F22A4}" presName="accentRepeatNode" presStyleLbl="solidFgAcc1" presStyleIdx="1" presStyleCnt="3"/>
      <dgm:spPr/>
    </dgm:pt>
    <dgm:pt modelId="{2B4600E4-676F-46FA-9C42-BE063B345443}" type="pres">
      <dgm:prSet presAssocID="{653F15E5-5E67-41D5-8F3D-6FFAA6B11201}" presName="text_3" presStyleLbl="node1" presStyleIdx="2" presStyleCnt="3">
        <dgm:presLayoutVars>
          <dgm:bulletEnabled val="1"/>
        </dgm:presLayoutVars>
      </dgm:prSet>
      <dgm:spPr/>
    </dgm:pt>
    <dgm:pt modelId="{96A94B30-0CD0-4BD1-8C61-AD6AE6835FFE}" type="pres">
      <dgm:prSet presAssocID="{653F15E5-5E67-41D5-8F3D-6FFAA6B11201}" presName="accent_3" presStyleCnt="0"/>
      <dgm:spPr/>
    </dgm:pt>
    <dgm:pt modelId="{352839A2-9CAA-4AA2-9432-3CA8F74EC02F}" type="pres">
      <dgm:prSet presAssocID="{653F15E5-5E67-41D5-8F3D-6FFAA6B11201}" presName="accentRepeatNode" presStyleLbl="solidFgAcc1" presStyleIdx="2" presStyleCnt="3"/>
      <dgm:spPr/>
    </dgm:pt>
  </dgm:ptLst>
  <dgm:cxnLst>
    <dgm:cxn modelId="{D7B9E71C-3BFB-4A30-95F8-F94E33378FC4}" srcId="{071E449F-0344-4465-A4AB-01E7A2D524D5}" destId="{688EBA49-621D-4BF6-AE99-867E21531874}" srcOrd="0" destOrd="0" parTransId="{91D8934E-5923-41FF-964A-8FC472204C32}" sibTransId="{BDA31D2A-AD95-4E44-AF1E-782961C7F852}"/>
    <dgm:cxn modelId="{25827763-B819-4E77-9B0B-76B055D987E8}" type="presOf" srcId="{BDA31D2A-AD95-4E44-AF1E-782961C7F852}" destId="{DB8E189D-4CA0-4365-BBF0-30E4964C4B79}" srcOrd="0" destOrd="0" presId="urn:microsoft.com/office/officeart/2008/layout/VerticalCurvedList"/>
    <dgm:cxn modelId="{CBAB196A-4DF6-4F90-A2CD-157E005BEC07}" type="presOf" srcId="{653F15E5-5E67-41D5-8F3D-6FFAA6B11201}" destId="{2B4600E4-676F-46FA-9C42-BE063B345443}" srcOrd="0" destOrd="0" presId="urn:microsoft.com/office/officeart/2008/layout/VerticalCurvedList"/>
    <dgm:cxn modelId="{5F0DB16F-7053-4A12-AA04-E65C9510A681}" type="presOf" srcId="{688EBA49-621D-4BF6-AE99-867E21531874}" destId="{100B1BC7-8644-457A-A341-D50BA249BFD2}" srcOrd="0" destOrd="0" presId="urn:microsoft.com/office/officeart/2008/layout/VerticalCurvedList"/>
    <dgm:cxn modelId="{71964574-EE4A-40FA-8A05-DD07EFEA0420}" srcId="{071E449F-0344-4465-A4AB-01E7A2D524D5}" destId="{AF651E0B-BFA8-4171-8347-838FB96F22A4}" srcOrd="1" destOrd="0" parTransId="{EEE08C0F-69C3-41CD-B906-05FD60E344A7}" sibTransId="{0B63F07D-FB03-42D4-988F-C1F6E1247297}"/>
    <dgm:cxn modelId="{CF55C67D-3027-4CB1-A2F6-776A1D421B00}" type="presOf" srcId="{AF651E0B-BFA8-4171-8347-838FB96F22A4}" destId="{E77E2283-9206-48C2-A80E-3CD667960A15}" srcOrd="0" destOrd="0" presId="urn:microsoft.com/office/officeart/2008/layout/VerticalCurvedList"/>
    <dgm:cxn modelId="{4F3E8DC1-C63E-4779-B714-150D11901794}" type="presOf" srcId="{071E449F-0344-4465-A4AB-01E7A2D524D5}" destId="{308E65DC-6466-48CD-82E0-FD32DD140236}" srcOrd="0" destOrd="0" presId="urn:microsoft.com/office/officeart/2008/layout/VerticalCurvedList"/>
    <dgm:cxn modelId="{F26EC9C1-0171-4DCE-A23A-656D2F57EAC1}" srcId="{071E449F-0344-4465-A4AB-01E7A2D524D5}" destId="{653F15E5-5E67-41D5-8F3D-6FFAA6B11201}" srcOrd="2" destOrd="0" parTransId="{5D87D838-EE2E-46D5-9E71-35238B8BC3D9}" sibTransId="{440D0B32-4D20-4949-8DCC-15938893747B}"/>
    <dgm:cxn modelId="{C93EB94E-6119-49CD-AA9B-C9E269417983}" type="presParOf" srcId="{308E65DC-6466-48CD-82E0-FD32DD140236}" destId="{49B85061-9B14-4E38-8D70-7E554D513DF7}" srcOrd="0" destOrd="0" presId="urn:microsoft.com/office/officeart/2008/layout/VerticalCurvedList"/>
    <dgm:cxn modelId="{B10770DF-05D6-4272-8914-58251079A0FE}" type="presParOf" srcId="{49B85061-9B14-4E38-8D70-7E554D513DF7}" destId="{6BDDC165-84B7-4506-9ECD-96E1147D2E3F}" srcOrd="0" destOrd="0" presId="urn:microsoft.com/office/officeart/2008/layout/VerticalCurvedList"/>
    <dgm:cxn modelId="{ED6B5E75-7607-4326-91A8-7356A545320E}" type="presParOf" srcId="{6BDDC165-84B7-4506-9ECD-96E1147D2E3F}" destId="{EA16A6EC-F05A-40C3-B353-9D97F5DA5897}" srcOrd="0" destOrd="0" presId="urn:microsoft.com/office/officeart/2008/layout/VerticalCurvedList"/>
    <dgm:cxn modelId="{1C005D2A-C102-47B1-A236-7864CA8A2A15}" type="presParOf" srcId="{6BDDC165-84B7-4506-9ECD-96E1147D2E3F}" destId="{DB8E189D-4CA0-4365-BBF0-30E4964C4B79}" srcOrd="1" destOrd="0" presId="urn:microsoft.com/office/officeart/2008/layout/VerticalCurvedList"/>
    <dgm:cxn modelId="{40CC72AA-446A-4628-8DDA-153D4918DD37}" type="presParOf" srcId="{6BDDC165-84B7-4506-9ECD-96E1147D2E3F}" destId="{0A61DCEA-632D-452C-99E3-D4C181DE797F}" srcOrd="2" destOrd="0" presId="urn:microsoft.com/office/officeart/2008/layout/VerticalCurvedList"/>
    <dgm:cxn modelId="{62C98C94-0073-4987-9867-1FDEBBB9F89A}" type="presParOf" srcId="{6BDDC165-84B7-4506-9ECD-96E1147D2E3F}" destId="{F7DF57FB-E4ED-4806-A2BE-EC89AB870C03}" srcOrd="3" destOrd="0" presId="urn:microsoft.com/office/officeart/2008/layout/VerticalCurvedList"/>
    <dgm:cxn modelId="{11F75AC7-9113-45B6-92C9-55BAC3FACB28}" type="presParOf" srcId="{49B85061-9B14-4E38-8D70-7E554D513DF7}" destId="{100B1BC7-8644-457A-A341-D50BA249BFD2}" srcOrd="1" destOrd="0" presId="urn:microsoft.com/office/officeart/2008/layout/VerticalCurvedList"/>
    <dgm:cxn modelId="{4E5523C1-E57D-4E9F-9766-DB20C6B369AC}" type="presParOf" srcId="{49B85061-9B14-4E38-8D70-7E554D513DF7}" destId="{D7A88858-F3E0-4620-8713-FECB61EDB850}" srcOrd="2" destOrd="0" presId="urn:microsoft.com/office/officeart/2008/layout/VerticalCurvedList"/>
    <dgm:cxn modelId="{C9106CB2-9101-44EB-9745-F1C44C9339A3}" type="presParOf" srcId="{D7A88858-F3E0-4620-8713-FECB61EDB850}" destId="{B6C27BFC-8615-4976-9885-B7E2DFAFD021}" srcOrd="0" destOrd="0" presId="urn:microsoft.com/office/officeart/2008/layout/VerticalCurvedList"/>
    <dgm:cxn modelId="{C501020C-E8AF-4F6B-AD0A-F31682FF991D}" type="presParOf" srcId="{49B85061-9B14-4E38-8D70-7E554D513DF7}" destId="{E77E2283-9206-48C2-A80E-3CD667960A15}" srcOrd="3" destOrd="0" presId="urn:microsoft.com/office/officeart/2008/layout/VerticalCurvedList"/>
    <dgm:cxn modelId="{16C3D1D2-2090-4C15-9D73-578DF2D82734}" type="presParOf" srcId="{49B85061-9B14-4E38-8D70-7E554D513DF7}" destId="{E60306EC-8581-4DF3-920D-D787E3A2DE27}" srcOrd="4" destOrd="0" presId="urn:microsoft.com/office/officeart/2008/layout/VerticalCurvedList"/>
    <dgm:cxn modelId="{4CAD4B3C-1B6A-4642-B07A-DA0D660612B6}" type="presParOf" srcId="{E60306EC-8581-4DF3-920D-D787E3A2DE27}" destId="{4D297C2B-04C7-420D-86D0-84ED5999EAE9}" srcOrd="0" destOrd="0" presId="urn:microsoft.com/office/officeart/2008/layout/VerticalCurvedList"/>
    <dgm:cxn modelId="{8271DF24-6A38-47A0-850D-1736D1C671D8}" type="presParOf" srcId="{49B85061-9B14-4E38-8D70-7E554D513DF7}" destId="{2B4600E4-676F-46FA-9C42-BE063B345443}" srcOrd="5" destOrd="0" presId="urn:microsoft.com/office/officeart/2008/layout/VerticalCurvedList"/>
    <dgm:cxn modelId="{F7209223-1A4A-4AA5-B267-836D5FA96953}" type="presParOf" srcId="{49B85061-9B14-4E38-8D70-7E554D513DF7}" destId="{96A94B30-0CD0-4BD1-8C61-AD6AE6835FFE}" srcOrd="6" destOrd="0" presId="urn:microsoft.com/office/officeart/2008/layout/VerticalCurvedList"/>
    <dgm:cxn modelId="{C23695DF-3E38-4D49-AA7E-601B780B3C24}" type="presParOf" srcId="{96A94B30-0CD0-4BD1-8C61-AD6AE6835FFE}" destId="{352839A2-9CAA-4AA2-9432-3CA8F74EC02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4CA732-AC2F-4809-9BA4-676794FAA9B7}" type="doc">
      <dgm:prSet loTypeId="urn:microsoft.com/office/officeart/2005/8/layout/vList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9853F9A2-00E6-4753-8721-4922414EF80C}">
      <dgm:prSet phldrT="[Szöveg]"/>
      <dgm:spPr/>
      <dgm:t>
        <a:bodyPr/>
        <a:lstStyle/>
        <a:p>
          <a:r>
            <a:rPr lang="hu-HU" dirty="0"/>
            <a:t>Kódtábla változások</a:t>
          </a:r>
        </a:p>
      </dgm:t>
    </dgm:pt>
    <dgm:pt modelId="{E5F8EF46-5528-4B80-A6C5-94F3CC69486E}" type="parTrans" cxnId="{0AF88604-584C-458F-BEC5-379C90EE3A03}">
      <dgm:prSet/>
      <dgm:spPr/>
      <dgm:t>
        <a:bodyPr/>
        <a:lstStyle/>
        <a:p>
          <a:endParaRPr lang="hu-HU"/>
        </a:p>
      </dgm:t>
    </dgm:pt>
    <dgm:pt modelId="{83F89C38-024E-4250-A336-22C2416F6655}" type="sibTrans" cxnId="{0AF88604-584C-458F-BEC5-379C90EE3A03}">
      <dgm:prSet/>
      <dgm:spPr/>
      <dgm:t>
        <a:bodyPr/>
        <a:lstStyle/>
        <a:p>
          <a:endParaRPr lang="hu-HU"/>
        </a:p>
      </dgm:t>
    </dgm:pt>
    <dgm:pt modelId="{AB332A37-2EA9-4700-BCC7-F86C0F0B74AC}">
      <dgm:prSet phldrT="[Szöveg]"/>
      <dgm:spPr/>
      <dgm:t>
        <a:bodyPr/>
        <a:lstStyle/>
        <a:p>
          <a:r>
            <a:rPr lang="hu-HU" dirty="0"/>
            <a:t>Diákigazolvány bevonás oka</a:t>
          </a:r>
        </a:p>
      </dgm:t>
    </dgm:pt>
    <dgm:pt modelId="{2AAAD424-6B9F-4470-AE44-3239FA488A9F}" type="parTrans" cxnId="{94D212CA-2AE0-422E-8E8A-AD1271133596}">
      <dgm:prSet/>
      <dgm:spPr/>
      <dgm:t>
        <a:bodyPr/>
        <a:lstStyle/>
        <a:p>
          <a:endParaRPr lang="hu-HU"/>
        </a:p>
      </dgm:t>
    </dgm:pt>
    <dgm:pt modelId="{E3978BB7-ED45-4AFA-8D0F-3A1C4C1B13CE}" type="sibTrans" cxnId="{94D212CA-2AE0-422E-8E8A-AD1271133596}">
      <dgm:prSet/>
      <dgm:spPr/>
      <dgm:t>
        <a:bodyPr/>
        <a:lstStyle/>
        <a:p>
          <a:endParaRPr lang="hu-HU"/>
        </a:p>
      </dgm:t>
    </dgm:pt>
    <dgm:pt modelId="{4B56C6D1-EA66-4621-AEE2-3AAABAF57D3B}">
      <dgm:prSet phldrT="[Szöveg]"/>
      <dgm:spPr/>
      <dgm:t>
        <a:bodyPr/>
        <a:lstStyle/>
        <a:p>
          <a:r>
            <a:rPr lang="hu-HU" dirty="0"/>
            <a:t>Diákigazolvány státusza </a:t>
          </a:r>
        </a:p>
      </dgm:t>
    </dgm:pt>
    <dgm:pt modelId="{01E85DFF-C9EB-4D90-8856-93CC2EF44493}" type="parTrans" cxnId="{9C053109-707D-4B67-AAC2-7FA33F9E8561}">
      <dgm:prSet/>
      <dgm:spPr/>
      <dgm:t>
        <a:bodyPr/>
        <a:lstStyle/>
        <a:p>
          <a:endParaRPr lang="hu-HU"/>
        </a:p>
      </dgm:t>
    </dgm:pt>
    <dgm:pt modelId="{D56BA355-5282-4E12-8ECE-03C3C0F1B38A}" type="sibTrans" cxnId="{9C053109-707D-4B67-AAC2-7FA33F9E8561}">
      <dgm:prSet/>
      <dgm:spPr/>
      <dgm:t>
        <a:bodyPr/>
        <a:lstStyle/>
        <a:p>
          <a:endParaRPr lang="hu-HU"/>
        </a:p>
      </dgm:t>
    </dgm:pt>
    <dgm:pt modelId="{B88FDBDC-1966-4A4A-8BED-00236745420C}">
      <dgm:prSet phldrT="[Szöveg]"/>
      <dgm:spPr/>
      <dgm:t>
        <a:bodyPr/>
        <a:lstStyle/>
        <a:p>
          <a:r>
            <a:rPr lang="hu-HU" dirty="0"/>
            <a:t>Diákigazolvány felület</a:t>
          </a:r>
        </a:p>
      </dgm:t>
    </dgm:pt>
    <dgm:pt modelId="{7C4D88D6-974D-44A3-9126-B040C5C9D3CA}" type="parTrans" cxnId="{E7EDB239-0617-4162-8537-9669D6235494}">
      <dgm:prSet/>
      <dgm:spPr/>
      <dgm:t>
        <a:bodyPr/>
        <a:lstStyle/>
        <a:p>
          <a:endParaRPr lang="hu-HU"/>
        </a:p>
      </dgm:t>
    </dgm:pt>
    <dgm:pt modelId="{51E4A5C8-5231-4882-BA0D-B3614D83527C}" type="sibTrans" cxnId="{E7EDB239-0617-4162-8537-9669D6235494}">
      <dgm:prSet/>
      <dgm:spPr/>
      <dgm:t>
        <a:bodyPr/>
        <a:lstStyle/>
        <a:p>
          <a:endParaRPr lang="hu-HU"/>
        </a:p>
      </dgm:t>
    </dgm:pt>
    <dgm:pt modelId="{2FD75610-49DB-467E-83E8-5F81DBC22EA2}">
      <dgm:prSet phldrT="[Szöveg]"/>
      <dgm:spPr/>
      <dgm:t>
        <a:bodyPr/>
        <a:lstStyle/>
        <a:p>
          <a:r>
            <a:rPr lang="hu-HU" dirty="0"/>
            <a:t>„Érvényes kártya” jelölőnégyzet</a:t>
          </a:r>
        </a:p>
      </dgm:t>
    </dgm:pt>
    <dgm:pt modelId="{8E80F1D2-8C51-4261-9333-6A597EE9CC62}" type="parTrans" cxnId="{850BF783-CDCF-4CA2-A853-82443D6D8497}">
      <dgm:prSet/>
      <dgm:spPr/>
      <dgm:t>
        <a:bodyPr/>
        <a:lstStyle/>
        <a:p>
          <a:endParaRPr lang="hu-HU"/>
        </a:p>
      </dgm:t>
    </dgm:pt>
    <dgm:pt modelId="{822B1903-D0BF-438B-8A6C-4BB92434C526}" type="sibTrans" cxnId="{850BF783-CDCF-4CA2-A853-82443D6D8497}">
      <dgm:prSet/>
      <dgm:spPr/>
      <dgm:t>
        <a:bodyPr/>
        <a:lstStyle/>
        <a:p>
          <a:endParaRPr lang="hu-HU"/>
        </a:p>
      </dgm:t>
    </dgm:pt>
    <dgm:pt modelId="{F83E0002-423B-4221-BF94-B47E1E2AB5DC}">
      <dgm:prSet phldrT="[Szöveg]"/>
      <dgm:spPr/>
      <dgm:t>
        <a:bodyPr/>
        <a:lstStyle/>
        <a:p>
          <a:r>
            <a:rPr lang="hu-HU" dirty="0"/>
            <a:t>„FIR státusz” mező</a:t>
          </a:r>
        </a:p>
      </dgm:t>
    </dgm:pt>
    <dgm:pt modelId="{6B220AFC-2580-4895-BF54-E0335F06A462}" type="parTrans" cxnId="{5188AD0B-86B2-4675-967A-994602356BC4}">
      <dgm:prSet/>
      <dgm:spPr/>
      <dgm:t>
        <a:bodyPr/>
        <a:lstStyle/>
        <a:p>
          <a:endParaRPr lang="hu-HU"/>
        </a:p>
      </dgm:t>
    </dgm:pt>
    <dgm:pt modelId="{FD42835B-26A4-4854-ADCB-29E37165E3DB}" type="sibTrans" cxnId="{5188AD0B-86B2-4675-967A-994602356BC4}">
      <dgm:prSet/>
      <dgm:spPr/>
      <dgm:t>
        <a:bodyPr/>
        <a:lstStyle/>
        <a:p>
          <a:endParaRPr lang="hu-HU"/>
        </a:p>
      </dgm:t>
    </dgm:pt>
    <dgm:pt modelId="{CBC97FFF-D9BA-4086-BFEE-B410278813E2}">
      <dgm:prSet phldrT="[Szöveg]"/>
      <dgm:spPr/>
      <dgm:t>
        <a:bodyPr/>
        <a:lstStyle/>
        <a:p>
          <a:r>
            <a:rPr lang="hu-HU" dirty="0"/>
            <a:t>Konténer típus</a:t>
          </a:r>
        </a:p>
      </dgm:t>
    </dgm:pt>
    <dgm:pt modelId="{2EB2E630-B971-4B90-9F72-90A1526A595A}" type="parTrans" cxnId="{C7CE003E-2A48-4FEE-B73D-CC630310EA36}">
      <dgm:prSet/>
      <dgm:spPr/>
      <dgm:t>
        <a:bodyPr/>
        <a:lstStyle/>
        <a:p>
          <a:endParaRPr lang="hu-HU"/>
        </a:p>
      </dgm:t>
    </dgm:pt>
    <dgm:pt modelId="{10EA776A-1DB4-41C1-8091-97380186A391}" type="sibTrans" cxnId="{C7CE003E-2A48-4FEE-B73D-CC630310EA36}">
      <dgm:prSet/>
      <dgm:spPr/>
      <dgm:t>
        <a:bodyPr/>
        <a:lstStyle/>
        <a:p>
          <a:endParaRPr lang="hu-HU"/>
        </a:p>
      </dgm:t>
    </dgm:pt>
    <dgm:pt modelId="{6078CEA5-6F62-4D00-A581-6F8242B4E0A6}">
      <dgm:prSet phldrT="[Szöveg]"/>
      <dgm:spPr/>
      <dgm:t>
        <a:bodyPr/>
        <a:lstStyle/>
        <a:p>
          <a:r>
            <a:rPr lang="hu-HU" dirty="0"/>
            <a:t>Igazolvány érvénytelenítés típus </a:t>
          </a:r>
        </a:p>
      </dgm:t>
    </dgm:pt>
    <dgm:pt modelId="{4576A9BD-CFB8-4E0D-B173-C58171170E50}" type="parTrans" cxnId="{2C8BF496-2380-4AF0-AB7A-78A1463B66AE}">
      <dgm:prSet/>
      <dgm:spPr/>
      <dgm:t>
        <a:bodyPr/>
        <a:lstStyle/>
        <a:p>
          <a:endParaRPr lang="hu-HU"/>
        </a:p>
      </dgm:t>
    </dgm:pt>
    <dgm:pt modelId="{FCF32BA6-E59B-4BA5-9E69-FAB2000A72F7}" type="sibTrans" cxnId="{2C8BF496-2380-4AF0-AB7A-78A1463B66AE}">
      <dgm:prSet/>
      <dgm:spPr/>
      <dgm:t>
        <a:bodyPr/>
        <a:lstStyle/>
        <a:p>
          <a:endParaRPr lang="hu-HU"/>
        </a:p>
      </dgm:t>
    </dgm:pt>
    <dgm:pt modelId="{3A5885EA-9752-4A03-AD1E-8A2BC02D0F20}">
      <dgm:prSet phldrT="[Szöveg]"/>
      <dgm:spPr/>
      <dgm:t>
        <a:bodyPr/>
        <a:lstStyle/>
        <a:p>
          <a:r>
            <a:rPr lang="hu-HU" dirty="0"/>
            <a:t>FIR diákigazolvány státusz</a:t>
          </a:r>
        </a:p>
      </dgm:t>
    </dgm:pt>
    <dgm:pt modelId="{74729133-0711-40D7-B76D-32A2D5180E56}" type="parTrans" cxnId="{F0A96330-D33D-40F7-AFC4-E4230C68FC97}">
      <dgm:prSet/>
      <dgm:spPr/>
      <dgm:t>
        <a:bodyPr/>
        <a:lstStyle/>
        <a:p>
          <a:endParaRPr lang="hu-HU"/>
        </a:p>
      </dgm:t>
    </dgm:pt>
    <dgm:pt modelId="{4A25A955-169C-4814-AD24-7F52232C9E5B}" type="sibTrans" cxnId="{F0A96330-D33D-40F7-AFC4-E4230C68FC97}">
      <dgm:prSet/>
      <dgm:spPr/>
      <dgm:t>
        <a:bodyPr/>
        <a:lstStyle/>
        <a:p>
          <a:endParaRPr lang="hu-HU"/>
        </a:p>
      </dgm:t>
    </dgm:pt>
    <dgm:pt modelId="{3D426CF5-45CC-4926-9E57-7FECD04C7F45}">
      <dgm:prSet phldrT="[Szöveg]"/>
      <dgm:spPr/>
      <dgm:t>
        <a:bodyPr/>
        <a:lstStyle/>
        <a:p>
          <a:r>
            <a:rPr lang="hu-HU" dirty="0"/>
            <a:t>Új tabulátorok</a:t>
          </a:r>
        </a:p>
      </dgm:t>
    </dgm:pt>
    <dgm:pt modelId="{FDA07B6B-7AB2-4EEA-9319-30CAE09CCC58}" type="parTrans" cxnId="{8ACA82AF-6C6B-402D-BF5F-9429D98FC7FD}">
      <dgm:prSet/>
      <dgm:spPr/>
      <dgm:t>
        <a:bodyPr/>
        <a:lstStyle/>
        <a:p>
          <a:endParaRPr lang="hu-HU"/>
        </a:p>
      </dgm:t>
    </dgm:pt>
    <dgm:pt modelId="{FD1E2FD4-FFAD-47A3-870B-3343AAC59AB1}" type="sibTrans" cxnId="{8ACA82AF-6C6B-402D-BF5F-9429D98FC7FD}">
      <dgm:prSet/>
      <dgm:spPr/>
      <dgm:t>
        <a:bodyPr/>
        <a:lstStyle/>
        <a:p>
          <a:endParaRPr lang="hu-HU"/>
        </a:p>
      </dgm:t>
    </dgm:pt>
    <dgm:pt modelId="{FB92809B-A703-4674-A28A-0AC0C6EC0D54}" type="pres">
      <dgm:prSet presAssocID="{874CA732-AC2F-4809-9BA4-676794FAA9B7}" presName="linear" presStyleCnt="0">
        <dgm:presLayoutVars>
          <dgm:dir/>
          <dgm:resizeHandles val="exact"/>
        </dgm:presLayoutVars>
      </dgm:prSet>
      <dgm:spPr/>
    </dgm:pt>
    <dgm:pt modelId="{41369B0E-C525-4BBF-98FB-8B5B089EFDCE}" type="pres">
      <dgm:prSet presAssocID="{9853F9A2-00E6-4753-8721-4922414EF80C}" presName="comp" presStyleCnt="0"/>
      <dgm:spPr/>
    </dgm:pt>
    <dgm:pt modelId="{C56F68E2-29C1-4AFD-B719-E67FAC0F2522}" type="pres">
      <dgm:prSet presAssocID="{9853F9A2-00E6-4753-8721-4922414EF80C}" presName="box" presStyleLbl="node1" presStyleIdx="0" presStyleCnt="3"/>
      <dgm:spPr/>
    </dgm:pt>
    <dgm:pt modelId="{A76614D6-92DE-48B4-A012-F7A0AC176C87}" type="pres">
      <dgm:prSet presAssocID="{9853F9A2-00E6-4753-8721-4922414EF80C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170BCA47-6AFF-4D4D-9BFA-861FBBA53AB7}" type="pres">
      <dgm:prSet presAssocID="{9853F9A2-00E6-4753-8721-4922414EF80C}" presName="text" presStyleLbl="node1" presStyleIdx="0" presStyleCnt="3">
        <dgm:presLayoutVars>
          <dgm:bulletEnabled val="1"/>
        </dgm:presLayoutVars>
      </dgm:prSet>
      <dgm:spPr/>
    </dgm:pt>
    <dgm:pt modelId="{218D3A6E-1B09-4152-AFD9-DC70456C4AC1}" type="pres">
      <dgm:prSet presAssocID="{83F89C38-024E-4250-A336-22C2416F6655}" presName="spacer" presStyleCnt="0"/>
      <dgm:spPr/>
    </dgm:pt>
    <dgm:pt modelId="{48839C47-E71A-420E-A6DF-9A3035271AF6}" type="pres">
      <dgm:prSet presAssocID="{B88FDBDC-1966-4A4A-8BED-00236745420C}" presName="comp" presStyleCnt="0"/>
      <dgm:spPr/>
    </dgm:pt>
    <dgm:pt modelId="{222878DE-83EF-48D3-9136-EBB8A290D78B}" type="pres">
      <dgm:prSet presAssocID="{B88FDBDC-1966-4A4A-8BED-00236745420C}" presName="box" presStyleLbl="node1" presStyleIdx="1" presStyleCnt="3"/>
      <dgm:spPr/>
    </dgm:pt>
    <dgm:pt modelId="{82961CB3-6EAF-4958-B563-B629CCDE75C9}" type="pres">
      <dgm:prSet presAssocID="{B88FDBDC-1966-4A4A-8BED-00236745420C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E78D75C2-D0C5-4C99-A240-FB0EBAF8794B}" type="pres">
      <dgm:prSet presAssocID="{B88FDBDC-1966-4A4A-8BED-00236745420C}" presName="text" presStyleLbl="node1" presStyleIdx="1" presStyleCnt="3">
        <dgm:presLayoutVars>
          <dgm:bulletEnabled val="1"/>
        </dgm:presLayoutVars>
      </dgm:prSet>
      <dgm:spPr/>
    </dgm:pt>
    <dgm:pt modelId="{538ED311-B970-403E-BC2F-DC6AF59FAFE2}" type="pres">
      <dgm:prSet presAssocID="{51E4A5C8-5231-4882-BA0D-B3614D83527C}" presName="spacer" presStyleCnt="0"/>
      <dgm:spPr/>
    </dgm:pt>
    <dgm:pt modelId="{B362262E-4385-4720-BF94-C8E508B172F5}" type="pres">
      <dgm:prSet presAssocID="{CBC97FFF-D9BA-4086-BFEE-B410278813E2}" presName="comp" presStyleCnt="0"/>
      <dgm:spPr/>
    </dgm:pt>
    <dgm:pt modelId="{5C0A21CF-9806-4E02-B1FC-1090C875AD9B}" type="pres">
      <dgm:prSet presAssocID="{CBC97FFF-D9BA-4086-BFEE-B410278813E2}" presName="box" presStyleLbl="node1" presStyleIdx="2" presStyleCnt="3"/>
      <dgm:spPr/>
    </dgm:pt>
    <dgm:pt modelId="{87E14A2B-0AE3-4A8C-9977-A5490C9ECD48}" type="pres">
      <dgm:prSet presAssocID="{CBC97FFF-D9BA-4086-BFEE-B410278813E2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98430935-C605-4104-9C4C-5F773DE9C0C4}" type="pres">
      <dgm:prSet presAssocID="{CBC97FFF-D9BA-4086-BFEE-B410278813E2}" presName="text" presStyleLbl="node1" presStyleIdx="2" presStyleCnt="3">
        <dgm:presLayoutVars>
          <dgm:bulletEnabled val="1"/>
        </dgm:presLayoutVars>
      </dgm:prSet>
      <dgm:spPr/>
    </dgm:pt>
  </dgm:ptLst>
  <dgm:cxnLst>
    <dgm:cxn modelId="{43D5E200-1881-45B0-B7D2-6AAE07E7EAC5}" type="presOf" srcId="{3D426CF5-45CC-4926-9E57-7FECD04C7F45}" destId="{222878DE-83EF-48D3-9136-EBB8A290D78B}" srcOrd="0" destOrd="3" presId="urn:microsoft.com/office/officeart/2005/8/layout/vList4"/>
    <dgm:cxn modelId="{0AF88604-584C-458F-BEC5-379C90EE3A03}" srcId="{874CA732-AC2F-4809-9BA4-676794FAA9B7}" destId="{9853F9A2-00E6-4753-8721-4922414EF80C}" srcOrd="0" destOrd="0" parTransId="{E5F8EF46-5528-4B80-A6C5-94F3CC69486E}" sibTransId="{83F89C38-024E-4250-A336-22C2416F6655}"/>
    <dgm:cxn modelId="{56239308-EA42-4B71-9979-86698706DD32}" type="presOf" srcId="{9853F9A2-00E6-4753-8721-4922414EF80C}" destId="{170BCA47-6AFF-4D4D-9BFA-861FBBA53AB7}" srcOrd="1" destOrd="0" presId="urn:microsoft.com/office/officeart/2005/8/layout/vList4"/>
    <dgm:cxn modelId="{9C053109-707D-4B67-AAC2-7FA33F9E8561}" srcId="{9853F9A2-00E6-4753-8721-4922414EF80C}" destId="{4B56C6D1-EA66-4621-AEE2-3AAABAF57D3B}" srcOrd="1" destOrd="0" parTransId="{01E85DFF-C9EB-4D90-8856-93CC2EF44493}" sibTransId="{D56BA355-5282-4E12-8ECE-03C3C0F1B38A}"/>
    <dgm:cxn modelId="{5188AD0B-86B2-4675-967A-994602356BC4}" srcId="{B88FDBDC-1966-4A4A-8BED-00236745420C}" destId="{F83E0002-423B-4221-BF94-B47E1E2AB5DC}" srcOrd="1" destOrd="0" parTransId="{6B220AFC-2580-4895-BF54-E0335F06A462}" sibTransId="{FD42835B-26A4-4854-ADCB-29E37165E3DB}"/>
    <dgm:cxn modelId="{DD1D952C-995A-486A-B4FF-E79BEBB62DAB}" type="presOf" srcId="{4B56C6D1-EA66-4621-AEE2-3AAABAF57D3B}" destId="{C56F68E2-29C1-4AFD-B719-E67FAC0F2522}" srcOrd="0" destOrd="2" presId="urn:microsoft.com/office/officeart/2005/8/layout/vList4"/>
    <dgm:cxn modelId="{F0A96330-D33D-40F7-AFC4-E4230C68FC97}" srcId="{9853F9A2-00E6-4753-8721-4922414EF80C}" destId="{3A5885EA-9752-4A03-AD1E-8A2BC02D0F20}" srcOrd="2" destOrd="0" parTransId="{74729133-0711-40D7-B76D-32A2D5180E56}" sibTransId="{4A25A955-169C-4814-AD24-7F52232C9E5B}"/>
    <dgm:cxn modelId="{F5F45430-D470-4497-92E2-C5434A55D422}" type="presOf" srcId="{B88FDBDC-1966-4A4A-8BED-00236745420C}" destId="{E78D75C2-D0C5-4C99-A240-FB0EBAF8794B}" srcOrd="1" destOrd="0" presId="urn:microsoft.com/office/officeart/2005/8/layout/vList4"/>
    <dgm:cxn modelId="{E7EDB239-0617-4162-8537-9669D6235494}" srcId="{874CA732-AC2F-4809-9BA4-676794FAA9B7}" destId="{B88FDBDC-1966-4A4A-8BED-00236745420C}" srcOrd="1" destOrd="0" parTransId="{7C4D88D6-974D-44A3-9126-B040C5C9D3CA}" sibTransId="{51E4A5C8-5231-4882-BA0D-B3614D83527C}"/>
    <dgm:cxn modelId="{C7CE003E-2A48-4FEE-B73D-CC630310EA36}" srcId="{874CA732-AC2F-4809-9BA4-676794FAA9B7}" destId="{CBC97FFF-D9BA-4086-BFEE-B410278813E2}" srcOrd="2" destOrd="0" parTransId="{2EB2E630-B971-4B90-9F72-90A1526A595A}" sibTransId="{10EA776A-1DB4-41C1-8091-97380186A391}"/>
    <dgm:cxn modelId="{ACF1F141-3F10-43F4-B7F3-D81F91A7F815}" type="presOf" srcId="{3A5885EA-9752-4A03-AD1E-8A2BC02D0F20}" destId="{C56F68E2-29C1-4AFD-B719-E67FAC0F2522}" srcOrd="0" destOrd="3" presId="urn:microsoft.com/office/officeart/2005/8/layout/vList4"/>
    <dgm:cxn modelId="{6ED1FE44-46EA-4FC4-B373-841C3BED8C95}" type="presOf" srcId="{2FD75610-49DB-467E-83E8-5F81DBC22EA2}" destId="{E78D75C2-D0C5-4C99-A240-FB0EBAF8794B}" srcOrd="1" destOrd="1" presId="urn:microsoft.com/office/officeart/2005/8/layout/vList4"/>
    <dgm:cxn modelId="{634C0045-DF36-438E-801F-D64EFC73ECF9}" type="presOf" srcId="{874CA732-AC2F-4809-9BA4-676794FAA9B7}" destId="{FB92809B-A703-4674-A28A-0AC0C6EC0D54}" srcOrd="0" destOrd="0" presId="urn:microsoft.com/office/officeart/2005/8/layout/vList4"/>
    <dgm:cxn modelId="{8B9A4B74-318E-46A7-A2F6-A44D67767E7D}" type="presOf" srcId="{AB332A37-2EA9-4700-BCC7-F86C0F0B74AC}" destId="{C56F68E2-29C1-4AFD-B719-E67FAC0F2522}" srcOrd="0" destOrd="1" presId="urn:microsoft.com/office/officeart/2005/8/layout/vList4"/>
    <dgm:cxn modelId="{A4246677-3492-457C-B90E-AD1054BA68D1}" type="presOf" srcId="{F83E0002-423B-4221-BF94-B47E1E2AB5DC}" destId="{E78D75C2-D0C5-4C99-A240-FB0EBAF8794B}" srcOrd="1" destOrd="2" presId="urn:microsoft.com/office/officeart/2005/8/layout/vList4"/>
    <dgm:cxn modelId="{9E04055A-B14C-477A-A7CA-B52E70564F30}" type="presOf" srcId="{6078CEA5-6F62-4D00-A581-6F8242B4E0A6}" destId="{5C0A21CF-9806-4E02-B1FC-1090C875AD9B}" srcOrd="0" destOrd="1" presId="urn:microsoft.com/office/officeart/2005/8/layout/vList4"/>
    <dgm:cxn modelId="{AC8A8181-E439-42D5-A6A1-D391C6F3F1DB}" type="presOf" srcId="{B88FDBDC-1966-4A4A-8BED-00236745420C}" destId="{222878DE-83EF-48D3-9136-EBB8A290D78B}" srcOrd="0" destOrd="0" presId="urn:microsoft.com/office/officeart/2005/8/layout/vList4"/>
    <dgm:cxn modelId="{33179781-B9EC-4874-804F-A5832C7F2A69}" type="presOf" srcId="{3D426CF5-45CC-4926-9E57-7FECD04C7F45}" destId="{E78D75C2-D0C5-4C99-A240-FB0EBAF8794B}" srcOrd="1" destOrd="3" presId="urn:microsoft.com/office/officeart/2005/8/layout/vList4"/>
    <dgm:cxn modelId="{6780E582-47E4-41D9-BB05-7963EDC6A603}" type="presOf" srcId="{9853F9A2-00E6-4753-8721-4922414EF80C}" destId="{C56F68E2-29C1-4AFD-B719-E67FAC0F2522}" srcOrd="0" destOrd="0" presId="urn:microsoft.com/office/officeart/2005/8/layout/vList4"/>
    <dgm:cxn modelId="{850BF783-CDCF-4CA2-A853-82443D6D8497}" srcId="{B88FDBDC-1966-4A4A-8BED-00236745420C}" destId="{2FD75610-49DB-467E-83E8-5F81DBC22EA2}" srcOrd="0" destOrd="0" parTransId="{8E80F1D2-8C51-4261-9333-6A597EE9CC62}" sibTransId="{822B1903-D0BF-438B-8A6C-4BB92434C526}"/>
    <dgm:cxn modelId="{0C213F86-2053-427B-806B-15CF6F64333C}" type="presOf" srcId="{CBC97FFF-D9BA-4086-BFEE-B410278813E2}" destId="{98430935-C605-4104-9C4C-5F773DE9C0C4}" srcOrd="1" destOrd="0" presId="urn:microsoft.com/office/officeart/2005/8/layout/vList4"/>
    <dgm:cxn modelId="{634FD591-49F1-46B3-BC2C-E31DBB2174DB}" type="presOf" srcId="{F83E0002-423B-4221-BF94-B47E1E2AB5DC}" destId="{222878DE-83EF-48D3-9136-EBB8A290D78B}" srcOrd="0" destOrd="2" presId="urn:microsoft.com/office/officeart/2005/8/layout/vList4"/>
    <dgm:cxn modelId="{2C8BF496-2380-4AF0-AB7A-78A1463B66AE}" srcId="{CBC97FFF-D9BA-4086-BFEE-B410278813E2}" destId="{6078CEA5-6F62-4D00-A581-6F8242B4E0A6}" srcOrd="0" destOrd="0" parTransId="{4576A9BD-CFB8-4E0D-B173-C58171170E50}" sibTransId="{FCF32BA6-E59B-4BA5-9E69-FAB2000A72F7}"/>
    <dgm:cxn modelId="{8ACA82AF-6C6B-402D-BF5F-9429D98FC7FD}" srcId="{B88FDBDC-1966-4A4A-8BED-00236745420C}" destId="{3D426CF5-45CC-4926-9E57-7FECD04C7F45}" srcOrd="2" destOrd="0" parTransId="{FDA07B6B-7AB2-4EEA-9319-30CAE09CCC58}" sibTransId="{FD1E2FD4-FFAD-47A3-870B-3343AAC59AB1}"/>
    <dgm:cxn modelId="{138EA5C5-4260-4A82-85BA-7CB1A172F7C8}" type="presOf" srcId="{AB332A37-2EA9-4700-BCC7-F86C0F0B74AC}" destId="{170BCA47-6AFF-4D4D-9BFA-861FBBA53AB7}" srcOrd="1" destOrd="1" presId="urn:microsoft.com/office/officeart/2005/8/layout/vList4"/>
    <dgm:cxn modelId="{94D212CA-2AE0-422E-8E8A-AD1271133596}" srcId="{9853F9A2-00E6-4753-8721-4922414EF80C}" destId="{AB332A37-2EA9-4700-BCC7-F86C0F0B74AC}" srcOrd="0" destOrd="0" parTransId="{2AAAD424-6B9F-4470-AE44-3239FA488A9F}" sibTransId="{E3978BB7-ED45-4AFA-8D0F-3A1C4C1B13CE}"/>
    <dgm:cxn modelId="{560C6CD4-340F-4FBB-AB26-4B5DDEC492B7}" type="presOf" srcId="{3A5885EA-9752-4A03-AD1E-8A2BC02D0F20}" destId="{170BCA47-6AFF-4D4D-9BFA-861FBBA53AB7}" srcOrd="1" destOrd="3" presId="urn:microsoft.com/office/officeart/2005/8/layout/vList4"/>
    <dgm:cxn modelId="{6B8A56DA-9D39-4EBF-AB31-8E5DC411D0B6}" type="presOf" srcId="{6078CEA5-6F62-4D00-A581-6F8242B4E0A6}" destId="{98430935-C605-4104-9C4C-5F773DE9C0C4}" srcOrd="1" destOrd="1" presId="urn:microsoft.com/office/officeart/2005/8/layout/vList4"/>
    <dgm:cxn modelId="{18FCB0E2-5433-49AB-8634-A4B9DB08BA33}" type="presOf" srcId="{4B56C6D1-EA66-4621-AEE2-3AAABAF57D3B}" destId="{170BCA47-6AFF-4D4D-9BFA-861FBBA53AB7}" srcOrd="1" destOrd="2" presId="urn:microsoft.com/office/officeart/2005/8/layout/vList4"/>
    <dgm:cxn modelId="{057A55F0-06CB-4DC3-B794-5A16299CE596}" type="presOf" srcId="{2FD75610-49DB-467E-83E8-5F81DBC22EA2}" destId="{222878DE-83EF-48D3-9136-EBB8A290D78B}" srcOrd="0" destOrd="1" presId="urn:microsoft.com/office/officeart/2005/8/layout/vList4"/>
    <dgm:cxn modelId="{B8F9B1F1-50FA-492E-9DCA-129CC061166B}" type="presOf" srcId="{CBC97FFF-D9BA-4086-BFEE-B410278813E2}" destId="{5C0A21CF-9806-4E02-B1FC-1090C875AD9B}" srcOrd="0" destOrd="0" presId="urn:microsoft.com/office/officeart/2005/8/layout/vList4"/>
    <dgm:cxn modelId="{F8D0B314-7C05-4E79-8977-BCD5CF60ED0E}" type="presParOf" srcId="{FB92809B-A703-4674-A28A-0AC0C6EC0D54}" destId="{41369B0E-C525-4BBF-98FB-8B5B089EFDCE}" srcOrd="0" destOrd="0" presId="urn:microsoft.com/office/officeart/2005/8/layout/vList4"/>
    <dgm:cxn modelId="{7CCA8872-3C31-4A15-AF43-A17CC12370B8}" type="presParOf" srcId="{41369B0E-C525-4BBF-98FB-8B5B089EFDCE}" destId="{C56F68E2-29C1-4AFD-B719-E67FAC0F2522}" srcOrd="0" destOrd="0" presId="urn:microsoft.com/office/officeart/2005/8/layout/vList4"/>
    <dgm:cxn modelId="{489B82DD-E17E-4FCC-B423-A92A399F9A00}" type="presParOf" srcId="{41369B0E-C525-4BBF-98FB-8B5B089EFDCE}" destId="{A76614D6-92DE-48B4-A012-F7A0AC176C87}" srcOrd="1" destOrd="0" presId="urn:microsoft.com/office/officeart/2005/8/layout/vList4"/>
    <dgm:cxn modelId="{0188CFFC-FEE6-473C-BF47-56B93476D0EC}" type="presParOf" srcId="{41369B0E-C525-4BBF-98FB-8B5B089EFDCE}" destId="{170BCA47-6AFF-4D4D-9BFA-861FBBA53AB7}" srcOrd="2" destOrd="0" presId="urn:microsoft.com/office/officeart/2005/8/layout/vList4"/>
    <dgm:cxn modelId="{C8B9381C-CA1A-4C6A-8EB9-F46E4D1E5658}" type="presParOf" srcId="{FB92809B-A703-4674-A28A-0AC0C6EC0D54}" destId="{218D3A6E-1B09-4152-AFD9-DC70456C4AC1}" srcOrd="1" destOrd="0" presId="urn:microsoft.com/office/officeart/2005/8/layout/vList4"/>
    <dgm:cxn modelId="{374A7605-A33F-4CA3-AF8E-A77657E3C71A}" type="presParOf" srcId="{FB92809B-A703-4674-A28A-0AC0C6EC0D54}" destId="{48839C47-E71A-420E-A6DF-9A3035271AF6}" srcOrd="2" destOrd="0" presId="urn:microsoft.com/office/officeart/2005/8/layout/vList4"/>
    <dgm:cxn modelId="{782881DD-19CE-4082-BF06-B28A675751C7}" type="presParOf" srcId="{48839C47-E71A-420E-A6DF-9A3035271AF6}" destId="{222878DE-83EF-48D3-9136-EBB8A290D78B}" srcOrd="0" destOrd="0" presId="urn:microsoft.com/office/officeart/2005/8/layout/vList4"/>
    <dgm:cxn modelId="{A24FCE4B-EB57-49F4-8493-94FE0BC44CD0}" type="presParOf" srcId="{48839C47-E71A-420E-A6DF-9A3035271AF6}" destId="{82961CB3-6EAF-4958-B563-B629CCDE75C9}" srcOrd="1" destOrd="0" presId="urn:microsoft.com/office/officeart/2005/8/layout/vList4"/>
    <dgm:cxn modelId="{E16F8EFA-DCB8-474C-8E16-850887547971}" type="presParOf" srcId="{48839C47-E71A-420E-A6DF-9A3035271AF6}" destId="{E78D75C2-D0C5-4C99-A240-FB0EBAF8794B}" srcOrd="2" destOrd="0" presId="urn:microsoft.com/office/officeart/2005/8/layout/vList4"/>
    <dgm:cxn modelId="{C7CCF433-1C7A-4523-B0BE-924B3A8BE452}" type="presParOf" srcId="{FB92809B-A703-4674-A28A-0AC0C6EC0D54}" destId="{538ED311-B970-403E-BC2F-DC6AF59FAFE2}" srcOrd="3" destOrd="0" presId="urn:microsoft.com/office/officeart/2005/8/layout/vList4"/>
    <dgm:cxn modelId="{1DCBBA5B-258C-468F-82E8-0B2B6E2E9E93}" type="presParOf" srcId="{FB92809B-A703-4674-A28A-0AC0C6EC0D54}" destId="{B362262E-4385-4720-BF94-C8E508B172F5}" srcOrd="4" destOrd="0" presId="urn:microsoft.com/office/officeart/2005/8/layout/vList4"/>
    <dgm:cxn modelId="{03D5642B-A754-40B6-9CAE-F2389D3449D2}" type="presParOf" srcId="{B362262E-4385-4720-BF94-C8E508B172F5}" destId="{5C0A21CF-9806-4E02-B1FC-1090C875AD9B}" srcOrd="0" destOrd="0" presId="urn:microsoft.com/office/officeart/2005/8/layout/vList4"/>
    <dgm:cxn modelId="{85C86CB8-04C7-478A-9EF4-03C32E5BB0CF}" type="presParOf" srcId="{B362262E-4385-4720-BF94-C8E508B172F5}" destId="{87E14A2B-0AE3-4A8C-9977-A5490C9ECD48}" srcOrd="1" destOrd="0" presId="urn:microsoft.com/office/officeart/2005/8/layout/vList4"/>
    <dgm:cxn modelId="{764C0520-C5C2-49FE-A3B5-5D5ADACC2018}" type="presParOf" srcId="{B362262E-4385-4720-BF94-C8E508B172F5}" destId="{98430935-C605-4104-9C4C-5F773DE9C0C4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8E189D-4CA0-4365-BBF0-30E4964C4B79}">
      <dsp:nvSpPr>
        <dsp:cNvPr id="0" name=""/>
        <dsp:cNvSpPr/>
      </dsp:nvSpPr>
      <dsp:spPr>
        <a:xfrm>
          <a:off x="-2106332" y="-326165"/>
          <a:ext cx="2517247" cy="2517247"/>
        </a:xfrm>
        <a:prstGeom prst="blockArc">
          <a:avLst>
            <a:gd name="adj1" fmla="val 18900000"/>
            <a:gd name="adj2" fmla="val 2700000"/>
            <a:gd name="adj3" fmla="val 858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B1BC7-8644-457A-A341-D50BA249BFD2}">
      <dsp:nvSpPr>
        <dsp:cNvPr id="0" name=""/>
        <dsp:cNvSpPr/>
      </dsp:nvSpPr>
      <dsp:spPr>
        <a:xfrm>
          <a:off x="264131" y="186491"/>
          <a:ext cx="4421420" cy="37298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05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Nyomdai kód</a:t>
          </a:r>
        </a:p>
      </dsp:txBody>
      <dsp:txXfrm>
        <a:off x="264131" y="186491"/>
        <a:ext cx="4421420" cy="372983"/>
      </dsp:txXfrm>
    </dsp:sp>
    <dsp:sp modelId="{B6C27BFC-8615-4976-9885-B7E2DFAFD021}">
      <dsp:nvSpPr>
        <dsp:cNvPr id="0" name=""/>
        <dsp:cNvSpPr/>
      </dsp:nvSpPr>
      <dsp:spPr>
        <a:xfrm>
          <a:off x="31017" y="139868"/>
          <a:ext cx="466229" cy="4662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77E2283-9206-48C2-A80E-3CD667960A15}">
      <dsp:nvSpPr>
        <dsp:cNvPr id="0" name=""/>
        <dsp:cNvSpPr/>
      </dsp:nvSpPr>
      <dsp:spPr>
        <a:xfrm>
          <a:off x="399711" y="745966"/>
          <a:ext cx="4285841" cy="372983"/>
        </a:xfrm>
        <a:prstGeom prst="rect">
          <a:avLst/>
        </a:prstGeom>
        <a:gradFill rotWithShape="0">
          <a:gsLst>
            <a:gs pos="0">
              <a:schemeClr val="accent5">
                <a:hueOff val="-1160021"/>
                <a:satOff val="-12858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160021"/>
                <a:satOff val="-12858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160021"/>
                <a:satOff val="-12858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05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Igazolvány sorszáma</a:t>
          </a:r>
        </a:p>
      </dsp:txBody>
      <dsp:txXfrm>
        <a:off x="399711" y="745966"/>
        <a:ext cx="4285841" cy="372983"/>
      </dsp:txXfrm>
    </dsp:sp>
    <dsp:sp modelId="{4D297C2B-04C7-420D-86D0-84ED5999EAE9}">
      <dsp:nvSpPr>
        <dsp:cNvPr id="0" name=""/>
        <dsp:cNvSpPr/>
      </dsp:nvSpPr>
      <dsp:spPr>
        <a:xfrm>
          <a:off x="166596" y="699343"/>
          <a:ext cx="466229" cy="4662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1160021"/>
              <a:satOff val="-12858"/>
              <a:lumOff val="-490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B4600E4-676F-46FA-9C42-BE063B345443}">
      <dsp:nvSpPr>
        <dsp:cNvPr id="0" name=""/>
        <dsp:cNvSpPr/>
      </dsp:nvSpPr>
      <dsp:spPr>
        <a:xfrm>
          <a:off x="264131" y="1305441"/>
          <a:ext cx="4421420" cy="372983"/>
        </a:xfrm>
        <a:prstGeom prst="rect">
          <a:avLst/>
        </a:prstGeom>
        <a:gradFill rotWithShape="0">
          <a:gsLst>
            <a:gs pos="0">
              <a:schemeClr val="accent5">
                <a:hueOff val="-2320042"/>
                <a:satOff val="-25716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320042"/>
                <a:satOff val="-25716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320042"/>
                <a:satOff val="-25716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055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Oktatási azonosító</a:t>
          </a:r>
        </a:p>
      </dsp:txBody>
      <dsp:txXfrm>
        <a:off x="264131" y="1305441"/>
        <a:ext cx="4421420" cy="372983"/>
      </dsp:txXfrm>
    </dsp:sp>
    <dsp:sp modelId="{352839A2-9CAA-4AA2-9432-3CA8F74EC02F}">
      <dsp:nvSpPr>
        <dsp:cNvPr id="0" name=""/>
        <dsp:cNvSpPr/>
      </dsp:nvSpPr>
      <dsp:spPr>
        <a:xfrm>
          <a:off x="31017" y="1258818"/>
          <a:ext cx="466229" cy="46622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-2320042"/>
              <a:satOff val="-25716"/>
              <a:lumOff val="-980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6F68E2-29C1-4AFD-B719-E67FAC0F2522}">
      <dsp:nvSpPr>
        <dsp:cNvPr id="0" name=""/>
        <dsp:cNvSpPr/>
      </dsp:nvSpPr>
      <dsp:spPr>
        <a:xfrm>
          <a:off x="0" y="0"/>
          <a:ext cx="8324194" cy="152344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500" kern="1200" dirty="0"/>
            <a:t>Kódtábla változások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Diákigazolvány bevonás oka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Diákigazolvány státusza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FIR diákigazolvány státusz</a:t>
          </a:r>
        </a:p>
      </dsp:txBody>
      <dsp:txXfrm>
        <a:off x="1817183" y="0"/>
        <a:ext cx="6507010" cy="1523443"/>
      </dsp:txXfrm>
    </dsp:sp>
    <dsp:sp modelId="{A76614D6-92DE-48B4-A012-F7A0AC176C87}">
      <dsp:nvSpPr>
        <dsp:cNvPr id="0" name=""/>
        <dsp:cNvSpPr/>
      </dsp:nvSpPr>
      <dsp:spPr>
        <a:xfrm>
          <a:off x="152344" y="152344"/>
          <a:ext cx="1664838" cy="121875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2878DE-83EF-48D3-9136-EBB8A290D78B}">
      <dsp:nvSpPr>
        <dsp:cNvPr id="0" name=""/>
        <dsp:cNvSpPr/>
      </dsp:nvSpPr>
      <dsp:spPr>
        <a:xfrm>
          <a:off x="0" y="1675788"/>
          <a:ext cx="8324194" cy="1523443"/>
        </a:xfrm>
        <a:prstGeom prst="roundRect">
          <a:avLst>
            <a:gd name="adj" fmla="val 10000"/>
          </a:avLst>
        </a:prstGeom>
        <a:solidFill>
          <a:schemeClr val="accent5">
            <a:hueOff val="-1160021"/>
            <a:satOff val="-12858"/>
            <a:lumOff val="-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500" kern="1200" dirty="0"/>
            <a:t>Diákigazolvány felület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„Érvényes kártya” jelölőnégyzet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„FIR státusz” mező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Új tabulátorok</a:t>
          </a:r>
        </a:p>
      </dsp:txBody>
      <dsp:txXfrm>
        <a:off x="1817183" y="1675788"/>
        <a:ext cx="6507010" cy="1523443"/>
      </dsp:txXfrm>
    </dsp:sp>
    <dsp:sp modelId="{82961CB3-6EAF-4958-B563-B629CCDE75C9}">
      <dsp:nvSpPr>
        <dsp:cNvPr id="0" name=""/>
        <dsp:cNvSpPr/>
      </dsp:nvSpPr>
      <dsp:spPr>
        <a:xfrm>
          <a:off x="152344" y="1828132"/>
          <a:ext cx="1664838" cy="121875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0A21CF-9806-4E02-B1FC-1090C875AD9B}">
      <dsp:nvSpPr>
        <dsp:cNvPr id="0" name=""/>
        <dsp:cNvSpPr/>
      </dsp:nvSpPr>
      <dsp:spPr>
        <a:xfrm>
          <a:off x="0" y="3351576"/>
          <a:ext cx="8324194" cy="1523443"/>
        </a:xfrm>
        <a:prstGeom prst="roundRect">
          <a:avLst>
            <a:gd name="adj" fmla="val 10000"/>
          </a:avLst>
        </a:prstGeom>
        <a:solidFill>
          <a:schemeClr val="accent5">
            <a:hueOff val="-2320042"/>
            <a:satOff val="-25716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500" kern="1200" dirty="0"/>
            <a:t>Konténer típus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2000" kern="1200" dirty="0"/>
            <a:t>Igazolvány érvénytelenítés típus </a:t>
          </a:r>
        </a:p>
      </dsp:txBody>
      <dsp:txXfrm>
        <a:off x="1817183" y="3351576"/>
        <a:ext cx="6507010" cy="1523443"/>
      </dsp:txXfrm>
    </dsp:sp>
    <dsp:sp modelId="{87E14A2B-0AE3-4A8C-9977-A5490C9ECD48}">
      <dsp:nvSpPr>
        <dsp:cNvPr id="0" name=""/>
        <dsp:cNvSpPr/>
      </dsp:nvSpPr>
      <dsp:spPr>
        <a:xfrm>
          <a:off x="152344" y="3503920"/>
          <a:ext cx="1664838" cy="121875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0E735-CA9B-489A-A9AE-AB541A3F6650}" type="datetimeFigureOut">
              <a:rPr lang="hu-HU" smtClean="0"/>
              <a:t>2026. 07. 15.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74B45-99B1-4B01-B686-74A5C6EF9BD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802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774B45-99B1-4B01-B686-74A5C6EF9BDB}" type="slidenum">
              <a:rPr lang="hu-HU" smtClean="0"/>
              <a:t>22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2176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s://fonts.google.com/specimen/Prompt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ím + 2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1064835"/>
            <a:ext cx="5334000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1724143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6362700" y="1023306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6362699" y="1722435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555333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_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838200" y="1086644"/>
            <a:ext cx="9144000" cy="150018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endParaRPr lang="hu-HU" dirty="0"/>
          </a:p>
        </p:txBody>
      </p:sp>
      <p:cxnSp>
        <p:nvCxnSpPr>
          <p:cNvPr id="8" name="Egyenes összekötő 7"/>
          <p:cNvCxnSpPr/>
          <p:nvPr userDrawn="1"/>
        </p:nvCxnSpPr>
        <p:spPr>
          <a:xfrm>
            <a:off x="2788445" y="5988050"/>
            <a:ext cx="0" cy="242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zöveg helye 9"/>
          <p:cNvSpPr>
            <a:spLocks noGrp="1"/>
          </p:cNvSpPr>
          <p:nvPr>
            <p:ph type="body" sz="quarter" idx="10" hasCustomPrompt="1"/>
          </p:nvPr>
        </p:nvSpPr>
        <p:spPr>
          <a:xfrm>
            <a:off x="838199" y="3130594"/>
            <a:ext cx="9144001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spc="300">
                <a:latin typeface="+mn-lt"/>
              </a:defRPr>
            </a:lvl1pPr>
          </a:lstStyle>
          <a:p>
            <a:r>
              <a:rPr lang="hu-HU" dirty="0"/>
              <a:t>PREZENTÁCIÓ ALCÍME LACINIA DIAM </a:t>
            </a:r>
            <a:r>
              <a:rPr lang="hu-HU" dirty="0" err="1"/>
              <a:t>DIAM</a:t>
            </a:r>
            <a:r>
              <a:rPr lang="hu-HU" dirty="0"/>
              <a:t>, EFFICITUR ARCU EGESTAS ULLAMCORPER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1" hasCustomPrompt="1"/>
          </p:nvPr>
        </p:nvSpPr>
        <p:spPr>
          <a:xfrm>
            <a:off x="2900369" y="5995192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dátum </a:t>
            </a:r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2" hasCustomPrompt="1"/>
          </p:nvPr>
        </p:nvSpPr>
        <p:spPr>
          <a:xfrm>
            <a:off x="838199" y="5988050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név </a:t>
            </a:r>
          </a:p>
        </p:txBody>
      </p:sp>
    </p:spTree>
    <p:extLst>
      <p:ext uri="{BB962C8B-B14F-4D97-AF65-F5344CB8AC3E}">
        <p14:creationId xmlns:p14="http://schemas.microsoft.com/office/powerpoint/2010/main" val="328049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25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70579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06738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2813050"/>
            <a:ext cx="11315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600" baseline="0"/>
            </a:lvl1pPr>
          </a:lstStyle>
          <a:p>
            <a:r>
              <a:rPr lang="hu-HU" dirty="0">
                <a:effectLst/>
              </a:rPr>
              <a:t>Fejezet címe </a:t>
            </a:r>
            <a:r>
              <a:rPr lang="hu-HU" dirty="0" err="1">
                <a:effectLst/>
              </a:rPr>
              <a:t>consectetur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513522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7025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2353469"/>
            <a:ext cx="10629900" cy="342820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dapibus.Proin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dapibus.Proin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9960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7025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2353469"/>
            <a:ext cx="10629900" cy="3428206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, non </a:t>
            </a:r>
            <a:r>
              <a:rPr lang="hu-HU" dirty="0" err="1">
                <a:effectLst/>
              </a:rPr>
              <a:t>bulum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cursus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augue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rutrum</a:t>
            </a:r>
            <a:r>
              <a:rPr lang="hu-HU" dirty="0">
                <a:effectLst/>
              </a:rPr>
              <a:t>, eget </a:t>
            </a:r>
            <a:r>
              <a:rPr lang="hu-HU" dirty="0" err="1">
                <a:effectLst/>
              </a:rPr>
              <a:t>malesuada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quam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vehicula</a:t>
            </a:r>
            <a:r>
              <a:rPr lang="hu-HU" dirty="0">
                <a:effectLst/>
              </a:rPr>
              <a:t> mi </a:t>
            </a:r>
            <a:r>
              <a:rPr lang="hu-HU" dirty="0" err="1">
                <a:effectLst/>
              </a:rPr>
              <a:t>lacinia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Phasellus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aliquet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semper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dapibus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Proin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pretium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risus</a:t>
            </a:r>
            <a:r>
              <a:rPr lang="hu-HU" dirty="0">
                <a:effectLst/>
              </a:rPr>
              <a:t> non dui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Curabitur</a:t>
            </a:r>
            <a:r>
              <a:rPr lang="hu-HU" dirty="0">
                <a:effectLst/>
              </a:rPr>
              <a:t> elementum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vitae </a:t>
            </a:r>
            <a:r>
              <a:rPr lang="hu-HU" dirty="0" err="1">
                <a:effectLst/>
              </a:rPr>
              <a:t>molestie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45211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ím + 3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828674" y="1023702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828674" y="1722435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 hasCustomPrompt="1"/>
          </p:nvPr>
        </p:nvSpPr>
        <p:spPr>
          <a:xfrm>
            <a:off x="828674" y="2890960"/>
            <a:ext cx="4614863" cy="438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4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828674" y="3582603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6" name="Szöveg helye 3"/>
          <p:cNvSpPr>
            <a:spLocks noGrp="1"/>
          </p:cNvSpPr>
          <p:nvPr>
            <p:ph type="body" sz="quarter" idx="15" hasCustomPrompt="1"/>
          </p:nvPr>
        </p:nvSpPr>
        <p:spPr>
          <a:xfrm>
            <a:off x="828674" y="4698139"/>
            <a:ext cx="4614863" cy="438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7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828674" y="5415299"/>
            <a:ext cx="10629900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01223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ím + 2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1064835"/>
            <a:ext cx="5334000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1724143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6362700" y="1023306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6362699" y="1722435"/>
            <a:ext cx="5334001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260257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ím + 3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381000" y="1023702"/>
            <a:ext cx="3467101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12328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4305300" y="1023305"/>
            <a:ext cx="3467101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8" name="Szöveg helye 4"/>
          <p:cNvSpPr>
            <a:spLocks noGrp="1"/>
          </p:cNvSpPr>
          <p:nvPr>
            <p:ph type="body" sz="quarter" idx="15" hasCustomPrompt="1"/>
          </p:nvPr>
        </p:nvSpPr>
        <p:spPr>
          <a:xfrm>
            <a:off x="8229599" y="1023306"/>
            <a:ext cx="3467101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9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4305299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0" name="Szöveg helye 14"/>
          <p:cNvSpPr>
            <a:spLocks noGrp="1"/>
          </p:cNvSpPr>
          <p:nvPr>
            <p:ph type="body" sz="quarter" idx="17" hasCustomPrompt="1"/>
          </p:nvPr>
        </p:nvSpPr>
        <p:spPr>
          <a:xfrm>
            <a:off x="8229598" y="1722435"/>
            <a:ext cx="3467102" cy="451644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008047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+ 2 cím + 2 bekezdé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604836" y="918444"/>
            <a:ext cx="11091862" cy="758827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endParaRPr lang="hu-HU" dirty="0"/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224632"/>
            <a:ext cx="11315698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604835" y="2875822"/>
            <a:ext cx="5334001" cy="3226595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 hasCustomPrompt="1"/>
          </p:nvPr>
        </p:nvSpPr>
        <p:spPr>
          <a:xfrm>
            <a:off x="6362699" y="2113689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4" hasCustomPrompt="1"/>
          </p:nvPr>
        </p:nvSpPr>
        <p:spPr>
          <a:xfrm>
            <a:off x="6362698" y="2875823"/>
            <a:ext cx="5334001" cy="3226594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5" hasCustomPrompt="1"/>
          </p:nvPr>
        </p:nvSpPr>
        <p:spPr>
          <a:xfrm>
            <a:off x="604836" y="2113689"/>
            <a:ext cx="5334000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27038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32666849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364135401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19814182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8790471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címek_0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544328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381000" y="6429375"/>
            <a:ext cx="11315700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2" hasCustomPrompt="1"/>
          </p:nvPr>
        </p:nvSpPr>
        <p:spPr>
          <a:xfrm>
            <a:off x="7081838" y="4673496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0" name="Szöveg helye 7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8" y="3903705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1" name="Szöveg helye 7"/>
          <p:cNvSpPr>
            <a:spLocks noGrp="1"/>
          </p:cNvSpPr>
          <p:nvPr>
            <p:ph type="body" sz="quarter" idx="14" hasCustomPrompt="1"/>
          </p:nvPr>
        </p:nvSpPr>
        <p:spPr>
          <a:xfrm>
            <a:off x="7081836" y="3133914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  <p:sp>
        <p:nvSpPr>
          <p:cNvPr id="32" name="Szöveg helye 7"/>
          <p:cNvSpPr>
            <a:spLocks noGrp="1"/>
          </p:cNvSpPr>
          <p:nvPr>
            <p:ph type="body" sz="quarter" idx="15" hasCustomPrompt="1"/>
          </p:nvPr>
        </p:nvSpPr>
        <p:spPr>
          <a:xfrm>
            <a:off x="7081836" y="2364123"/>
            <a:ext cx="461486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/>
              <a:t>Fejezet címe</a:t>
            </a:r>
          </a:p>
        </p:txBody>
      </p:sp>
    </p:spTree>
    <p:extLst>
      <p:ext uri="{BB962C8B-B14F-4D97-AF65-F5344CB8AC3E}">
        <p14:creationId xmlns:p14="http://schemas.microsoft.com/office/powerpoint/2010/main" val="35752702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700"/>
            <a:ext cx="11191874" cy="56197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20149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+ 1 cim +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111918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5053407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5604172"/>
            <a:ext cx="11191874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br>
              <a:rPr lang="hu-HU" dirty="0">
                <a:effectLst/>
              </a:rPr>
            </a:b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851615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+ 2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7" y="647699"/>
            <a:ext cx="54006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5" y="5053407"/>
            <a:ext cx="5400675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5604172"/>
            <a:ext cx="5400675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8" name="Kép helye 3"/>
          <p:cNvSpPr>
            <a:spLocks noGrp="1"/>
          </p:cNvSpPr>
          <p:nvPr>
            <p:ph type="pic" sz="quarter" idx="14"/>
          </p:nvPr>
        </p:nvSpPr>
        <p:spPr>
          <a:xfrm>
            <a:off x="6296026" y="647699"/>
            <a:ext cx="5400674" cy="424983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6296026" y="505340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6296025" y="5604172"/>
            <a:ext cx="5400675" cy="66932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280363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bal +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1095376"/>
            <a:ext cx="3095623" cy="50482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165180" y="2204169"/>
            <a:ext cx="4531520" cy="2830662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endParaRPr lang="hu-HU" dirty="0">
              <a:effectLst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/>
          </a:p>
        </p:txBody>
      </p:sp>
      <p:sp>
        <p:nvSpPr>
          <p:cNvPr id="9" name="Kép helye 3"/>
          <p:cNvSpPr>
            <a:spLocks noGrp="1"/>
          </p:cNvSpPr>
          <p:nvPr>
            <p:ph type="pic" sz="quarter" idx="14"/>
          </p:nvPr>
        </p:nvSpPr>
        <p:spPr>
          <a:xfrm>
            <a:off x="3876675" y="1095375"/>
            <a:ext cx="3012279" cy="50482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798872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kép jobb + felsorolá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312572" y="1095376"/>
            <a:ext cx="3095623" cy="504825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204169"/>
            <a:ext cx="4531520" cy="2830662"/>
          </a:xfrm>
          <a:prstGeom prst="rect">
            <a:avLst/>
          </a:prstGeom>
        </p:spPr>
        <p:txBody>
          <a:bodyPr>
            <a:normAutofit/>
          </a:bodyPr>
          <a:lstStyle>
            <a:lvl1pPr marL="285750" marR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endParaRPr lang="hu-HU" dirty="0">
              <a:effectLst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hu-HU" dirty="0"/>
          </a:p>
        </p:txBody>
      </p:sp>
      <p:sp>
        <p:nvSpPr>
          <p:cNvPr id="9" name="Kép helye 3"/>
          <p:cNvSpPr>
            <a:spLocks noGrp="1"/>
          </p:cNvSpPr>
          <p:nvPr>
            <p:ph type="pic" sz="quarter" idx="14"/>
          </p:nvPr>
        </p:nvSpPr>
        <p:spPr>
          <a:xfrm>
            <a:off x="8684421" y="1095375"/>
            <a:ext cx="3012279" cy="50482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56557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kép + 1 cim +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703262"/>
            <a:ext cx="11191874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defRPr sz="24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6" name="Kép helye 3"/>
          <p:cNvSpPr>
            <a:spLocks noGrp="1"/>
          </p:cNvSpPr>
          <p:nvPr>
            <p:ph type="pic" sz="quarter" idx="14"/>
          </p:nvPr>
        </p:nvSpPr>
        <p:spPr>
          <a:xfrm>
            <a:off x="334327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17" name="Kép helye 3"/>
          <p:cNvSpPr>
            <a:spLocks noGrp="1"/>
          </p:cNvSpPr>
          <p:nvPr>
            <p:ph type="pic" sz="quarter" idx="15"/>
          </p:nvPr>
        </p:nvSpPr>
        <p:spPr>
          <a:xfrm>
            <a:off x="621030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18" name="Kép helye 3"/>
          <p:cNvSpPr>
            <a:spLocks noGrp="1"/>
          </p:cNvSpPr>
          <p:nvPr>
            <p:ph type="pic" sz="quarter" idx="16"/>
          </p:nvPr>
        </p:nvSpPr>
        <p:spPr>
          <a:xfrm>
            <a:off x="9077336" y="1902220"/>
            <a:ext cx="2590799" cy="436800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20" name="Szöveg helye 19"/>
          <p:cNvSpPr>
            <a:spLocks noGrp="1"/>
          </p:cNvSpPr>
          <p:nvPr>
            <p:ph type="body" sz="quarter" idx="17" hasCustomPrompt="1"/>
          </p:nvPr>
        </p:nvSpPr>
        <p:spPr>
          <a:xfrm>
            <a:off x="504825" y="1295399"/>
            <a:ext cx="11191875" cy="44767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hu-HU" dirty="0" err="1"/>
              <a:t>Lacinia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, </a:t>
            </a:r>
            <a:r>
              <a:rPr lang="hu-HU" dirty="0" err="1"/>
              <a:t>efficitur</a:t>
            </a:r>
            <a:r>
              <a:rPr lang="hu-HU" dirty="0"/>
              <a:t> </a:t>
            </a:r>
            <a:r>
              <a:rPr lang="hu-HU" dirty="0" err="1"/>
              <a:t>arcu</a:t>
            </a:r>
            <a:r>
              <a:rPr lang="hu-HU" dirty="0"/>
              <a:t> </a:t>
            </a:r>
            <a:r>
              <a:rPr lang="hu-HU" dirty="0" err="1"/>
              <a:t>egestas</a:t>
            </a:r>
            <a:r>
              <a:rPr lang="hu-HU" dirty="0"/>
              <a:t> </a:t>
            </a:r>
            <a:r>
              <a:rPr lang="hu-HU" dirty="0" err="1"/>
              <a:t>ullamcorper</a:t>
            </a:r>
            <a:r>
              <a:rPr lang="hu-HU" dirty="0"/>
              <a:t>, </a:t>
            </a:r>
            <a:r>
              <a:rPr lang="hu-HU" dirty="0" err="1"/>
              <a:t>Lacinia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 </a:t>
            </a:r>
            <a:r>
              <a:rPr lang="hu-HU" dirty="0" err="1"/>
              <a:t>diam</a:t>
            </a:r>
            <a:r>
              <a:rPr lang="hu-HU" dirty="0"/>
              <a:t>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690506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491464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223545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764439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bal + cím + tartalo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0482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7081836" y="2220818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708183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201869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sötét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8808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világos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282353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középké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58335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jobb + cím + tartalom_zö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2"/>
          </p:nvPr>
        </p:nvSpPr>
        <p:spPr>
          <a:xfrm>
            <a:off x="5438776" y="647699"/>
            <a:ext cx="6257924" cy="561975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5" name="Cím 1"/>
          <p:cNvSpPr>
            <a:spLocks noGrp="1"/>
          </p:cNvSpPr>
          <p:nvPr>
            <p:ph type="title" hasCustomPrompt="1"/>
          </p:nvPr>
        </p:nvSpPr>
        <p:spPr>
          <a:xfrm>
            <a:off x="504826" y="2211293"/>
            <a:ext cx="4614864" cy="432991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aseline="0">
                <a:solidFill>
                  <a:schemeClr val="tx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6" name="Szöveg helye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26" y="2951267"/>
            <a:ext cx="4614864" cy="331618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 </a:t>
            </a:r>
            <a:r>
              <a:rPr lang="hu-HU" dirty="0" err="1">
                <a:effectLst/>
              </a:rPr>
              <a:t>Suspendisse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condimentum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velit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sed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metus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volutpat</a:t>
            </a:r>
            <a:r>
              <a:rPr lang="hu-HU" dirty="0">
                <a:effectLst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296839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bal + 1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6296019" y="175751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6296018" y="2527888"/>
            <a:ext cx="5400675" cy="3295592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4" name="Kép helye 3"/>
          <p:cNvSpPr>
            <a:spLocks noGrp="1"/>
          </p:cNvSpPr>
          <p:nvPr>
            <p:ph type="pic" sz="quarter" idx="18"/>
          </p:nvPr>
        </p:nvSpPr>
        <p:spPr>
          <a:xfrm>
            <a:off x="504826" y="1094447"/>
            <a:ext cx="5397500" cy="47285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2410856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kép jobb + 1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504827" y="1757516"/>
            <a:ext cx="5400675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504826" y="2527888"/>
            <a:ext cx="5400675" cy="3295592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Ros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eleifend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auctor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8" name="Kép helye 3"/>
          <p:cNvSpPr>
            <a:spLocks noGrp="1"/>
          </p:cNvSpPr>
          <p:nvPr>
            <p:ph type="pic" sz="quarter" idx="18"/>
          </p:nvPr>
        </p:nvSpPr>
        <p:spPr>
          <a:xfrm>
            <a:off x="6299200" y="1094447"/>
            <a:ext cx="5397500" cy="47285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822621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Diagram + 4 cim, tartal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zöveg helye 3"/>
          <p:cNvSpPr>
            <a:spLocks noGrp="1"/>
          </p:cNvSpPr>
          <p:nvPr>
            <p:ph type="body" sz="quarter" idx="10" hasCustomPrompt="1"/>
          </p:nvPr>
        </p:nvSpPr>
        <p:spPr>
          <a:xfrm>
            <a:off x="504826" y="6429375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pPr lvl="0"/>
            <a:r>
              <a:rPr lang="hu-HU" dirty="0">
                <a:effectLst/>
              </a:rPr>
              <a:t>Prezentáció címe </a:t>
            </a: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consectetur</a:t>
            </a:r>
            <a:endParaRPr lang="hu-HU" dirty="0"/>
          </a:p>
        </p:txBody>
      </p:sp>
      <p:sp>
        <p:nvSpPr>
          <p:cNvPr id="12" name="Szöveg helye 3"/>
          <p:cNvSpPr>
            <a:spLocks noGrp="1"/>
          </p:cNvSpPr>
          <p:nvPr>
            <p:ph type="body" sz="quarter" idx="11" hasCustomPrompt="1"/>
          </p:nvPr>
        </p:nvSpPr>
        <p:spPr>
          <a:xfrm>
            <a:off x="504826" y="212328"/>
            <a:ext cx="11191874" cy="2762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hu-HU" sz="1200" dirty="0"/>
              <a:t>Fejezet címe </a:t>
            </a:r>
            <a:r>
              <a:rPr lang="hu-HU" sz="1200" dirty="0" err="1"/>
              <a:t>consectetur</a:t>
            </a:r>
            <a:r>
              <a:rPr lang="hu-HU" sz="1200" dirty="0"/>
              <a:t> </a:t>
            </a:r>
            <a:r>
              <a:rPr lang="hu-HU" sz="1200" dirty="0" err="1"/>
              <a:t>adipiscing</a:t>
            </a:r>
            <a:r>
              <a:rPr lang="hu-HU" sz="1200" dirty="0"/>
              <a:t> elit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5" hasCustomPrompt="1"/>
          </p:nvPr>
        </p:nvSpPr>
        <p:spPr>
          <a:xfrm>
            <a:off x="504827" y="1557463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3" name="Szöveg helye 14"/>
          <p:cNvSpPr>
            <a:spLocks noGrp="1"/>
          </p:cNvSpPr>
          <p:nvPr>
            <p:ph type="body" sz="quarter" idx="16" hasCustomPrompt="1"/>
          </p:nvPr>
        </p:nvSpPr>
        <p:spPr>
          <a:xfrm>
            <a:off x="504826" y="2210254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7" name="Diagram helye 6"/>
          <p:cNvSpPr>
            <a:spLocks noGrp="1"/>
          </p:cNvSpPr>
          <p:nvPr>
            <p:ph type="chart" sz="quarter" idx="17"/>
          </p:nvPr>
        </p:nvSpPr>
        <p:spPr>
          <a:xfrm>
            <a:off x="3922671" y="1551745"/>
            <a:ext cx="4356183" cy="38144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8" name="Szöveg helye 2"/>
          <p:cNvSpPr>
            <a:spLocks noGrp="1"/>
          </p:cNvSpPr>
          <p:nvPr>
            <p:ph type="body" sz="quarter" idx="18" hasCustomPrompt="1"/>
          </p:nvPr>
        </p:nvSpPr>
        <p:spPr>
          <a:xfrm>
            <a:off x="504827" y="3793551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9" name="Szöveg helye 14"/>
          <p:cNvSpPr>
            <a:spLocks noGrp="1"/>
          </p:cNvSpPr>
          <p:nvPr>
            <p:ph type="body" sz="quarter" idx="19" hasCustomPrompt="1"/>
          </p:nvPr>
        </p:nvSpPr>
        <p:spPr>
          <a:xfrm>
            <a:off x="504826" y="4448225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0" name="Szöveg helye 2"/>
          <p:cNvSpPr>
            <a:spLocks noGrp="1"/>
          </p:cNvSpPr>
          <p:nvPr>
            <p:ph type="body" sz="quarter" idx="20" hasCustomPrompt="1"/>
          </p:nvPr>
        </p:nvSpPr>
        <p:spPr>
          <a:xfrm>
            <a:off x="8438046" y="1557463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4" name="Szöveg helye 14"/>
          <p:cNvSpPr>
            <a:spLocks noGrp="1"/>
          </p:cNvSpPr>
          <p:nvPr>
            <p:ph type="body" sz="quarter" idx="21" hasCustomPrompt="1"/>
          </p:nvPr>
        </p:nvSpPr>
        <p:spPr>
          <a:xfrm>
            <a:off x="8438046" y="2210253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  <p:sp>
        <p:nvSpPr>
          <p:cNvPr id="15" name="Szöveg helye 2"/>
          <p:cNvSpPr>
            <a:spLocks noGrp="1"/>
          </p:cNvSpPr>
          <p:nvPr>
            <p:ph type="body" sz="quarter" idx="22" hasCustomPrompt="1"/>
          </p:nvPr>
        </p:nvSpPr>
        <p:spPr>
          <a:xfrm>
            <a:off x="8438046" y="3793550"/>
            <a:ext cx="3258652" cy="4333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hu-HU" dirty="0">
                <a:effectLst/>
              </a:rPr>
              <a:t>Cím szerkesztése</a:t>
            </a:r>
            <a:endParaRPr lang="hu-HU" dirty="0"/>
          </a:p>
        </p:txBody>
      </p:sp>
      <p:sp>
        <p:nvSpPr>
          <p:cNvPr id="16" name="Szöveg helye 14"/>
          <p:cNvSpPr>
            <a:spLocks noGrp="1"/>
          </p:cNvSpPr>
          <p:nvPr>
            <p:ph type="body" sz="quarter" idx="23" hasCustomPrompt="1"/>
          </p:nvPr>
        </p:nvSpPr>
        <p:spPr>
          <a:xfrm>
            <a:off x="8438046" y="4448224"/>
            <a:ext cx="3258653" cy="917957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baseline="0">
                <a:solidFill>
                  <a:schemeClr val="bg2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dirty="0" err="1">
                <a:effectLst/>
              </a:rPr>
              <a:t>Lorem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ipsum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dolor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sit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amet</a:t>
            </a:r>
            <a:r>
              <a:rPr lang="hu-HU" dirty="0">
                <a:effectLst/>
              </a:rPr>
              <a:t>, </a:t>
            </a:r>
            <a:r>
              <a:rPr lang="hu-HU" dirty="0" err="1">
                <a:effectLst/>
              </a:rPr>
              <a:t>consectetur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adipiscing</a:t>
            </a:r>
            <a:r>
              <a:rPr lang="hu-HU" dirty="0">
                <a:effectLst/>
              </a:rPr>
              <a:t> elit. </a:t>
            </a:r>
            <a:r>
              <a:rPr lang="hu-HU" dirty="0" err="1">
                <a:effectLst/>
              </a:rPr>
              <a:t>Praesent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massa</a:t>
            </a:r>
            <a:r>
              <a:rPr lang="hu-HU" dirty="0">
                <a:effectLst/>
              </a:rPr>
              <a:t> </a:t>
            </a:r>
            <a:r>
              <a:rPr lang="hu-HU" dirty="0" err="1">
                <a:effectLst/>
              </a:rPr>
              <a:t>quis</a:t>
            </a:r>
            <a:r>
              <a:rPr lang="hu-HU" dirty="0">
                <a:effectLst/>
              </a:rPr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103148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kö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97236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wifi_j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38256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négyze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7568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_háromszö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1096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róoldal_0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838200" y="2714325"/>
            <a:ext cx="9144000" cy="80615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hu-HU" dirty="0">
                <a:effectLst/>
              </a:rPr>
              <a:t>Köszönöm a figyelmet!</a:t>
            </a:r>
            <a:endParaRPr lang="hu-HU" dirty="0"/>
          </a:p>
        </p:txBody>
      </p:sp>
      <p:cxnSp>
        <p:nvCxnSpPr>
          <p:cNvPr id="8" name="Egyenes összekötő 7"/>
          <p:cNvCxnSpPr/>
          <p:nvPr userDrawn="1"/>
        </p:nvCxnSpPr>
        <p:spPr>
          <a:xfrm>
            <a:off x="2788445" y="5988050"/>
            <a:ext cx="0" cy="2420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zöveg helye 4"/>
          <p:cNvSpPr>
            <a:spLocks noGrp="1"/>
          </p:cNvSpPr>
          <p:nvPr>
            <p:ph type="body" sz="quarter" idx="11" hasCustomPrompt="1"/>
          </p:nvPr>
        </p:nvSpPr>
        <p:spPr>
          <a:xfrm>
            <a:off x="2900369" y="5995192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dátum </a:t>
            </a:r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2" hasCustomPrompt="1"/>
          </p:nvPr>
        </p:nvSpPr>
        <p:spPr>
          <a:xfrm>
            <a:off x="838199" y="5988050"/>
            <a:ext cx="1838323" cy="23495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/>
            </a:lvl1pPr>
          </a:lstStyle>
          <a:p>
            <a:pPr lvl="0"/>
            <a:r>
              <a:rPr lang="hu-HU" dirty="0"/>
              <a:t>név </a:t>
            </a:r>
          </a:p>
        </p:txBody>
      </p:sp>
    </p:spTree>
    <p:extLst>
      <p:ext uri="{BB962C8B-B14F-4D97-AF65-F5344CB8AC3E}">
        <p14:creationId xmlns:p14="http://schemas.microsoft.com/office/powerpoint/2010/main" val="1278566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áci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 userDrawn="1"/>
        </p:nvSpPr>
        <p:spPr>
          <a:xfrm>
            <a:off x="742949" y="1524000"/>
            <a:ext cx="1094422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800" dirty="0">
                <a:latin typeface="+mj-lt"/>
              </a:rPr>
              <a:t>A prezentációban a gördülékeny használhatóság érdekében egy minden rendszeren megtalálható alap betűtípus van beállítva.</a:t>
            </a:r>
            <a:r>
              <a:rPr lang="hu-HU" sz="1800" baseline="0" dirty="0">
                <a:latin typeface="+mj-lt"/>
              </a:rPr>
              <a:t> </a:t>
            </a:r>
            <a:r>
              <a:rPr lang="hu-HU" sz="1800" dirty="0">
                <a:latin typeface="+mj-lt"/>
              </a:rPr>
              <a:t>Amennyiben mód van rá, az arculati betűtípus alkalmazandó, amely letöltés és telepítés után használható.</a:t>
            </a:r>
          </a:p>
          <a:p>
            <a:r>
              <a:rPr lang="hu-HU" sz="1800" dirty="0"/>
              <a:t> </a:t>
            </a:r>
          </a:p>
          <a:p>
            <a:r>
              <a:rPr lang="hu-HU" sz="1800" dirty="0">
                <a:solidFill>
                  <a:schemeClr val="accent2"/>
                </a:solidFill>
                <a:latin typeface="+mj-lt"/>
              </a:rPr>
              <a:t>Figyelem! Az arculati betűtípus csak abban az esetben működik különböző számítógépeken, ha az mindegyiken telepítve van.</a:t>
            </a:r>
          </a:p>
          <a:p>
            <a:endParaRPr lang="hu-HU" sz="1800" dirty="0">
              <a:solidFill>
                <a:schemeClr val="accent1"/>
              </a:solidFill>
              <a:latin typeface="+mj-lt"/>
            </a:endParaRPr>
          </a:p>
          <a:p>
            <a:r>
              <a:rPr lang="hu-HU" sz="1800" dirty="0">
                <a:latin typeface="+mj-lt"/>
              </a:rPr>
              <a:t>Ha a prezentáció már nem módosul, exportáljon belőle </a:t>
            </a:r>
            <a:r>
              <a:rPr lang="hu-HU" sz="1800" dirty="0" err="1">
                <a:latin typeface="+mj-lt"/>
              </a:rPr>
              <a:t>pdf</a:t>
            </a:r>
            <a:r>
              <a:rPr lang="hu-HU" sz="1800" dirty="0">
                <a:latin typeface="+mj-lt"/>
              </a:rPr>
              <a:t>-et.</a:t>
            </a:r>
          </a:p>
          <a:p>
            <a:endParaRPr lang="hu-HU" dirty="0">
              <a:latin typeface="+mj-lt"/>
            </a:endParaRPr>
          </a:p>
          <a:p>
            <a:r>
              <a:rPr lang="hu-HU" b="1" dirty="0">
                <a:solidFill>
                  <a:schemeClr val="accent2"/>
                </a:solidFill>
                <a:latin typeface="+mj-lt"/>
              </a:rPr>
              <a:t>A fontkészlet az alábbi linken letölthető:</a:t>
            </a:r>
          </a:p>
          <a:p>
            <a:r>
              <a:rPr lang="hu-HU" b="1" dirty="0">
                <a:solidFill>
                  <a:schemeClr val="accent1"/>
                </a:solidFill>
                <a:latin typeface="+mj-lt"/>
                <a:hlinkClick r:id="rId3"/>
              </a:rPr>
              <a:t>https://fonts.google.com/specimen/Prompt</a:t>
            </a:r>
            <a:endParaRPr lang="hu-HU" b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11738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4883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9" Type="http://schemas.openxmlformats.org/officeDocument/2006/relationships/slideLayout" Target="../slideLayouts/slideLayout51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34" Type="http://schemas.openxmlformats.org/officeDocument/2006/relationships/slideLayout" Target="../slideLayouts/slideLayout46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33" Type="http://schemas.openxmlformats.org/officeDocument/2006/relationships/slideLayout" Target="../slideLayouts/slideLayout45.xml"/><Relationship Id="rId38" Type="http://schemas.openxmlformats.org/officeDocument/2006/relationships/slideLayout" Target="../slideLayouts/slideLayout50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41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slideLayout" Target="../slideLayouts/slideLayout44.xml"/><Relationship Id="rId37" Type="http://schemas.openxmlformats.org/officeDocument/2006/relationships/slideLayout" Target="../slideLayouts/slideLayout49.xml"/><Relationship Id="rId40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36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31" Type="http://schemas.openxmlformats.org/officeDocument/2006/relationships/slideLayout" Target="../slideLayouts/slideLayout43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Relationship Id="rId35" Type="http://schemas.openxmlformats.org/officeDocument/2006/relationships/slideLayout" Target="../slideLayouts/slideLayout4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03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261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2" r:id="rId31"/>
    <p:sldLayoutId id="2147483693" r:id="rId32"/>
    <p:sldLayoutId id="2147483694" r:id="rId33"/>
    <p:sldLayoutId id="2147483695" r:id="rId34"/>
    <p:sldLayoutId id="2147483696" r:id="rId35"/>
    <p:sldLayoutId id="2147483697" r:id="rId36"/>
    <p:sldLayoutId id="2147483698" r:id="rId37"/>
    <p:sldLayoutId id="2147483699" r:id="rId38"/>
    <p:sldLayoutId id="2147483700" r:id="rId3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7500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838200" y="1086644"/>
            <a:ext cx="9525000" cy="1500187"/>
          </a:xfrm>
        </p:spPr>
        <p:txBody>
          <a:bodyPr/>
          <a:lstStyle/>
          <a:p>
            <a:r>
              <a:rPr lang="hu-HU" dirty="0"/>
              <a:t>FIR-t érintő változások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2026.2 </a:t>
            </a:r>
            <a:r>
              <a:rPr lang="hu-HU" dirty="0" err="1"/>
              <a:t>Neptun</a:t>
            </a:r>
            <a:r>
              <a:rPr lang="hu-HU" dirty="0"/>
              <a:t> verzió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2026. július 16.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Kócs Éva</a:t>
            </a:r>
          </a:p>
        </p:txBody>
      </p:sp>
    </p:spTree>
    <p:extLst>
      <p:ext uri="{BB962C8B-B14F-4D97-AF65-F5344CB8AC3E}">
        <p14:creationId xmlns:p14="http://schemas.microsoft.com/office/powerpoint/2010/main" val="248850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17720" y="402336"/>
            <a:ext cx="2926080" cy="25603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>
                <a:ln>
                  <a:noFill/>
                </a:ln>
                <a:solidFill>
                  <a:srgbClr val="0C4A89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 11.0 XSD váltás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08760" y="1143000"/>
            <a:ext cx="6583680" cy="47548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00" b="1" i="0" u="none" strike="noStrike" kern="1200" cap="none" spc="0" normalizeH="0" baseline="0" noProof="0" dirty="0" err="1">
                <a:ln>
                  <a:noFill/>
                </a:ln>
                <a:solidFill>
                  <a:srgbClr val="37C3A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Témák</a:t>
            </a:r>
            <a:endParaRPr kumimoji="0" sz="2600" b="1" i="0" u="none" strike="noStrike" kern="1200" cap="none" spc="0" normalizeH="0" baseline="0" noProof="0" dirty="0">
              <a:ln>
                <a:noFill/>
              </a:ln>
              <a:solidFill>
                <a:srgbClr val="37C3AA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2920" y="1874519"/>
            <a:ext cx="7086600" cy="896112"/>
          </a:xfrm>
          <a:prstGeom prst="rect">
            <a:avLst/>
          </a:prstGeom>
          <a:solidFill>
            <a:srgbClr val="3F9E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648" y="1947671"/>
            <a:ext cx="6867144" cy="804672"/>
          </a:xfrm>
          <a:prstGeom prst="rect">
            <a:avLst/>
          </a:prstGeom>
          <a:noFill/>
        </p:spPr>
        <p:txBody>
          <a:bodyPr wrap="square" lIns="36576" tIns="18288" rIns="36576" bIns="9144" anchor="ctr">
            <a:noAutofit/>
          </a:bodyPr>
          <a:lstStyle/>
          <a:p>
            <a:pPr lvl="0" algn="ctr">
              <a:lnSpc>
                <a:spcPct val="108000"/>
              </a:lnSpc>
            </a:pP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FIR </a:t>
            </a:r>
            <a:r>
              <a:rPr kumimoji="0" lang="hu-HU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11.0-ás XSD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változásainak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ismertetése</a:t>
            </a:r>
            <a:b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hu-HU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Törzsadatlekérdezés</a:t>
            </a:r>
            <a:r>
              <a:rPr lang="hu-HU" sz="1580" dirty="0">
                <a:solidFill>
                  <a:srgbClr val="FFFFFF"/>
                </a:solidFill>
                <a:latin typeface="Calibri"/>
              </a:rPr>
              <a:t> </a:t>
            </a:r>
            <a:r>
              <a:rPr lang="hu-HU" sz="1580" dirty="0">
                <a:solidFill>
                  <a:srgbClr val="FFFFFF"/>
                </a:solidFill>
              </a:rPr>
              <a:t>• </a:t>
            </a:r>
            <a:r>
              <a:rPr kumimoji="0" lang="hu-HU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uális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képzés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Támogatási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idő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kivételek</a:t>
            </a:r>
            <a:endParaRPr kumimoji="0" sz="158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2920" y="2926080"/>
            <a:ext cx="7086600" cy="896112"/>
          </a:xfrm>
          <a:prstGeom prst="rect">
            <a:avLst/>
          </a:prstGeom>
          <a:solidFill>
            <a:srgbClr val="3F9E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2648" y="2999232"/>
            <a:ext cx="6867144" cy="804672"/>
          </a:xfrm>
          <a:prstGeom prst="rect">
            <a:avLst/>
          </a:prstGeom>
          <a:noFill/>
        </p:spPr>
        <p:txBody>
          <a:bodyPr wrap="square" lIns="36576" tIns="18288" rIns="36576" bIns="9144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Átállási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ütemezés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mérföldkövek</a:t>
            </a:r>
            <a:b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Neptun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2026.2 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kiadás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XSD-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váltás</a:t>
            </a:r>
            <a:endParaRPr kumimoji="0" sz="158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2920" y="3977639"/>
            <a:ext cx="7086600" cy="896112"/>
          </a:xfrm>
          <a:prstGeom prst="rect">
            <a:avLst/>
          </a:prstGeom>
          <a:solidFill>
            <a:srgbClr val="3F9E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2648" y="4050791"/>
            <a:ext cx="6867144" cy="804672"/>
          </a:xfrm>
          <a:prstGeom prst="rect">
            <a:avLst/>
          </a:prstGeom>
          <a:noFill/>
        </p:spPr>
        <p:txBody>
          <a:bodyPr wrap="square" lIns="36576" tIns="18288" rIns="36576" bIns="9144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Intézményi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feladatok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várható</a:t>
            </a:r>
            <a:r>
              <a:rPr kumimoji="0" sz="15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58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hatások</a:t>
            </a:r>
            <a:b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Verzióváltás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</a:t>
            </a:r>
            <a:r>
              <a:rPr lang="hu-HU" sz="1580" dirty="0">
                <a:solidFill>
                  <a:srgbClr val="FFFFFF"/>
                </a:solidFill>
                <a:latin typeface="Calibri"/>
              </a:rPr>
              <a:t>A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datellenőrzés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FIR-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feladás</a:t>
            </a:r>
            <a:r>
              <a:rPr kumimoji="0" sz="15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• ADLE-</a:t>
            </a:r>
            <a:r>
              <a:rPr kumimoji="0" sz="158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válaszok</a:t>
            </a:r>
            <a:endParaRPr kumimoji="0" sz="158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2920" y="5029200"/>
            <a:ext cx="7086600" cy="896112"/>
          </a:xfrm>
          <a:prstGeom prst="rect">
            <a:avLst/>
          </a:prstGeom>
          <a:solidFill>
            <a:srgbClr val="3F9EE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2648" y="5102352"/>
            <a:ext cx="6867144" cy="804672"/>
          </a:xfrm>
          <a:prstGeom prst="rect">
            <a:avLst/>
          </a:prstGeom>
          <a:noFill/>
        </p:spPr>
        <p:txBody>
          <a:bodyPr wrap="square" lIns="36576" tIns="18288" rIns="36576" bIns="9144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2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Diákigazolvány</a:t>
            </a:r>
            <a:r>
              <a:rPr kumimoji="0" sz="16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62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változások</a:t>
            </a:r>
            <a:b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endParaRPr kumimoji="0" sz="162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841480" y="6400800"/>
            <a:ext cx="18288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0" normalizeH="0" baseline="0" noProof="0">
                <a:ln>
                  <a:noFill/>
                </a:ln>
                <a:solidFill>
                  <a:srgbClr val="4F9DE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</a:p>
        </p:txBody>
      </p:sp>
      <p:pic>
        <p:nvPicPr>
          <p:cNvPr id="20" name="Picture 19" descr="smart_data_solutions_for_families_and_educati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699248" y="2235707"/>
            <a:ext cx="4258225" cy="36301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0120" y="2743200"/>
            <a:ext cx="10241280" cy="6400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2300" b="1" dirty="0">
                <a:solidFill>
                  <a:srgbClr val="FFFFFF"/>
                </a:solidFill>
                <a:latin typeface="Arial"/>
              </a:rPr>
              <a:t>A FIR </a:t>
            </a:r>
            <a:r>
              <a:rPr lang="hu-HU" sz="2300" b="1" dirty="0">
                <a:solidFill>
                  <a:srgbClr val="FFFFFF"/>
                </a:solidFill>
                <a:latin typeface="Arial"/>
              </a:rPr>
              <a:t>11.0 </a:t>
            </a:r>
            <a:r>
              <a:rPr lang="hu-HU" sz="2300" b="1" dirty="0" err="1">
                <a:solidFill>
                  <a:srgbClr val="FFFFFF"/>
                </a:solidFill>
                <a:latin typeface="Arial"/>
              </a:rPr>
              <a:t>xsd</a:t>
            </a:r>
            <a:r>
              <a:rPr lang="hu-HU" sz="2300" b="1" dirty="0">
                <a:solidFill>
                  <a:srgbClr val="FFFFFF"/>
                </a:solidFill>
                <a:latin typeface="Arial"/>
              </a:rPr>
              <a:t> </a:t>
            </a:r>
            <a:r>
              <a:rPr sz="2300" b="1" dirty="0" err="1">
                <a:solidFill>
                  <a:srgbClr val="FFFFFF"/>
                </a:solidFill>
                <a:latin typeface="Arial"/>
              </a:rPr>
              <a:t>változásai</a:t>
            </a:r>
            <a:endParaRPr sz="23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FFFFFF"/>
                </a:solidFill>
                <a:latin typeface="Arial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z="3600" b="1"/>
              <a:t>Törzsadatlekérdezés változásai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2400" b="1" dirty="0">
                <a:solidFill>
                  <a:srgbClr val="0B3D76"/>
                </a:solidFill>
                <a:latin typeface="Arial"/>
              </a:rPr>
              <a:t>FIR 11.0 </a:t>
            </a:r>
            <a:r>
              <a:rPr lang="hu-HU" sz="2400" b="1" dirty="0" err="1">
                <a:solidFill>
                  <a:srgbClr val="0B3D76"/>
                </a:solidFill>
                <a:latin typeface="Arial"/>
              </a:rPr>
              <a:t>xsd</a:t>
            </a:r>
            <a:r>
              <a:rPr lang="hu-HU" sz="2400" b="1" dirty="0">
                <a:solidFill>
                  <a:srgbClr val="0B3D76"/>
                </a:solidFill>
                <a:latin typeface="Arial"/>
              </a:rPr>
              <a:t> változásai 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– </a:t>
            </a:r>
            <a:r>
              <a:rPr lang="hu-HU" sz="2400" b="1" dirty="0" err="1">
                <a:solidFill>
                  <a:srgbClr val="0B3D76"/>
                </a:solidFill>
                <a:latin typeface="Arial"/>
              </a:rPr>
              <a:t>Törzsadatlekérdezés</a:t>
            </a:r>
            <a:endParaRPr sz="2400" b="1" dirty="0">
              <a:solidFill>
                <a:srgbClr val="0B3D76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endParaRPr sz="1240" b="0" dirty="0">
              <a:solidFill>
                <a:srgbClr val="4A9BE7"/>
              </a:solidFill>
              <a:latin typeface="Arial"/>
            </a:endParaRP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2" y="1325880"/>
            <a:ext cx="3474720" cy="3490330"/>
          </a:xfrm>
          <a:prstGeom prst="roundRect">
            <a:avLst/>
          </a:prstGeom>
          <a:solidFill>
            <a:srgbClr val="F0FCF8"/>
          </a:solidFill>
          <a:ln w="14604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9" name="Rounded Rectangle 8"/>
          <p:cNvSpPr/>
          <p:nvPr/>
        </p:nvSpPr>
        <p:spPr>
          <a:xfrm>
            <a:off x="877824" y="1380744"/>
            <a:ext cx="3328416" cy="32918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1421892"/>
            <a:ext cx="32552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>
                <a:solidFill>
                  <a:srgbClr val="FFFFFF"/>
                </a:solidFill>
                <a:latin typeface="Arial"/>
              </a:rPr>
              <a:t>Törlésre kerülő adatok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1764792"/>
            <a:ext cx="3255264" cy="285719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Szervezet működési hely adatok: működés kezdete, működés vége</a:t>
            </a:r>
          </a:p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Intézmény kiegészítő adatok: gazdálkodási rend, közhasznúsági besorolás, gazdasági tanács dátumai</a:t>
            </a:r>
          </a:p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Kollégium–diákotthon kiegészítő adatok: működési helyek száma, szakkollégium működés</a:t>
            </a:r>
          </a:p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Tisztség adatok: kezdő dátum, végdátum</a:t>
            </a:r>
          </a:p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Doktori iskola adatok: létesítés éve</a:t>
            </a:r>
          </a:p>
          <a:p>
            <a:pPr marL="285750" lvl="0" indent="-2857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Megállapodás adatok: szakmai gyakorlóhely ID és tehetséggondozás adat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70832" y="1325879"/>
            <a:ext cx="3474720" cy="3444609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3" name="Rounded Rectangle 12"/>
          <p:cNvSpPr/>
          <p:nvPr/>
        </p:nvSpPr>
        <p:spPr>
          <a:xfrm>
            <a:off x="4443984" y="1380744"/>
            <a:ext cx="332841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480560" y="1421892"/>
            <a:ext cx="32552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 err="1">
                <a:solidFill>
                  <a:srgbClr val="FFFFFF"/>
                </a:solidFill>
                <a:latin typeface="Arial"/>
              </a:rPr>
              <a:t>Törölt</a:t>
            </a:r>
            <a:r>
              <a:rPr lang="hu-HU" sz="1350" b="1" dirty="0">
                <a:solidFill>
                  <a:srgbClr val="FFFFFF"/>
                </a:solidFill>
                <a:latin typeface="Arial"/>
              </a:rPr>
              <a:t> törzstáblák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80560" y="1764792"/>
            <a:ext cx="3255264" cy="28920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Szakmai Gyakorlóhelyek törzstábla</a:t>
            </a: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Szakmai Gyakorlóhely Nyilvántartott Szak </a:t>
            </a:r>
            <a:r>
              <a:rPr lang="hu-HU" sz="1200" dirty="0" err="1">
                <a:solidFill>
                  <a:srgbClr val="006EB4"/>
                </a:solidFill>
                <a:latin typeface="Arial" panose="020B0604020202020204"/>
              </a:rPr>
              <a:t>KépzésElemek</a:t>
            </a: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 törzstábla</a:t>
            </a: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Szakmai Gyakorlóhely Nyilvántartott Szak </a:t>
            </a:r>
            <a:r>
              <a:rPr lang="hu-HU" sz="1200" dirty="0" err="1">
                <a:solidFill>
                  <a:srgbClr val="006EB4"/>
                </a:solidFill>
                <a:latin typeface="Arial" panose="020B0604020202020204"/>
              </a:rPr>
              <a:t>KépzésElem</a:t>
            </a: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 Utódlások törzstábla</a:t>
            </a: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Átalakulás Események és kapcsolódó törzstáblák</a:t>
            </a: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Hatályosság kezdete és hatályosság vége adatok törlése</a:t>
            </a:r>
          </a:p>
          <a:p>
            <a:pPr marL="171450" lvl="0" indent="-17145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936992" y="1325880"/>
            <a:ext cx="3355848" cy="3444608"/>
          </a:xfrm>
          <a:prstGeom prst="roundRect">
            <a:avLst/>
          </a:prstGeom>
          <a:solidFill>
            <a:srgbClr val="FFF9F0"/>
          </a:solidFill>
          <a:ln w="14604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8010144" y="1380744"/>
            <a:ext cx="3282696" cy="329184"/>
          </a:xfrm>
          <a:prstGeom prst="roundRect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046720" y="1421892"/>
            <a:ext cx="32095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>
                <a:solidFill>
                  <a:srgbClr val="FFFFFF"/>
                </a:solidFill>
                <a:latin typeface="Arial"/>
              </a:rPr>
              <a:t>Új adatok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46720" y="1764792"/>
            <a:ext cx="3209544" cy="29546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hu-HU" sz="1200" b="1" dirty="0">
                <a:solidFill>
                  <a:srgbClr val="006EB4"/>
                </a:solidFill>
                <a:latin typeface="Arial" panose="020B0604020202020204"/>
              </a:rPr>
              <a:t>Intézmény kiegészítő adatai</a:t>
            </a:r>
          </a:p>
          <a:p>
            <a:endParaRPr lang="hu-HU" sz="1200" b="1" dirty="0">
              <a:solidFill>
                <a:srgbClr val="006EB4"/>
              </a:solidFill>
              <a:latin typeface="Arial" panose="020B0604020202020204"/>
            </a:endParaRPr>
          </a:p>
          <a:p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Intézmény jellege: </a:t>
            </a:r>
          </a:p>
          <a:p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állami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egyházi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magán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  <a:p>
            <a:r>
              <a:rPr lang="hu-HU" sz="1200" b="1" dirty="0">
                <a:solidFill>
                  <a:srgbClr val="006EB4"/>
                </a:solidFill>
                <a:latin typeface="Arial" panose="020B0604020202020204"/>
              </a:rPr>
              <a:t>Szervezetekhez kapcsolódó új törzstáblák</a:t>
            </a:r>
          </a:p>
          <a:p>
            <a:endParaRPr lang="hu-HU" sz="1200" b="1" dirty="0">
              <a:solidFill>
                <a:srgbClr val="006EB4"/>
              </a:solidFill>
              <a:latin typeface="Arial" panose="020B0604020202020204"/>
            </a:endParaRPr>
          </a:p>
          <a:p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A szervezetekhez kapcsolódóan megjelennek:</a:t>
            </a:r>
          </a:p>
          <a:p>
            <a:endParaRPr lang="hu-HU" sz="1200" dirty="0">
              <a:solidFill>
                <a:srgbClr val="006EB4"/>
              </a:solidFill>
              <a:latin typeface="Arial" panose="020B06040202020202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Tevékenységek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Kutatási tevékenységek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Szervezetminősítések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rgbClr val="006EB4"/>
                </a:solidFill>
                <a:latin typeface="Arial" panose="020B0604020202020204"/>
              </a:rPr>
              <a:t>Oktatási feladatok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70484" y="5468583"/>
            <a:ext cx="10267230" cy="844400"/>
          </a:xfrm>
          <a:prstGeom prst="roundRect">
            <a:avLst/>
          </a:prstGeom>
          <a:solidFill>
            <a:srgbClr val="F6FCF1"/>
          </a:solidFill>
          <a:ln w="14604">
            <a:solidFill>
              <a:srgbClr val="93C6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877824" y="5507489"/>
            <a:ext cx="10140696" cy="329184"/>
          </a:xfrm>
          <a:prstGeom prst="roundRect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39114" y="5547747"/>
            <a:ext cx="100675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>
                <a:solidFill>
                  <a:srgbClr val="FFFFFF"/>
                </a:solidFill>
                <a:latin typeface="Arial"/>
              </a:rPr>
              <a:t>Terítés kérés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09876" y="5940921"/>
            <a:ext cx="10067544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lang="hu-HU" sz="1200" b="0" dirty="0">
                <a:solidFill>
                  <a:schemeClr val="tx2"/>
                </a:solidFill>
                <a:latin typeface="Arial"/>
              </a:rPr>
              <a:t>A 2026.2-es verzió kihelyezésével automatikus terítéskérés indul. Ellenőrzés: Feldolgozásra kerültek-e a válaszkonténerek?</a:t>
            </a:r>
            <a:endParaRPr sz="1200" b="0" dirty="0">
              <a:solidFill>
                <a:schemeClr val="tx2"/>
              </a:solidFill>
              <a:latin typeface="Arial"/>
            </a:endParaRPr>
          </a:p>
        </p:txBody>
      </p:sp>
      <p:sp>
        <p:nvSpPr>
          <p:cNvPr id="24" name="Rounded Rectangle 12">
            <a:extLst>
              <a:ext uri="{FF2B5EF4-FFF2-40B4-BE49-F238E27FC236}">
                <a16:creationId xmlns:a16="http://schemas.microsoft.com/office/drawing/2014/main" id="{3F191D51-ACC9-4C55-879A-4F2CA52F2EFB}"/>
              </a:ext>
            </a:extLst>
          </p:cNvPr>
          <p:cNvSpPr/>
          <p:nvPr/>
        </p:nvSpPr>
        <p:spPr>
          <a:xfrm>
            <a:off x="4480560" y="2993135"/>
            <a:ext cx="332841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350" b="1" dirty="0">
                <a:solidFill>
                  <a:srgbClr val="FFFFFF"/>
                </a:solidFill>
                <a:latin typeface="Arial"/>
              </a:rPr>
              <a:t>Kapcsolódó</a:t>
            </a:r>
            <a:r>
              <a:rPr lang="hu-HU" dirty="0"/>
              <a:t> </a:t>
            </a:r>
            <a:r>
              <a:rPr lang="hu-HU" sz="1350" b="1" dirty="0">
                <a:solidFill>
                  <a:srgbClr val="FFFFFF"/>
                </a:solidFill>
                <a:latin typeface="Arial"/>
              </a:rPr>
              <a:t>mezőtörlések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TextBox 15">
            <a:extLst>
              <a:ext uri="{FF2B5EF4-FFF2-40B4-BE49-F238E27FC236}">
                <a16:creationId xmlns:a16="http://schemas.microsoft.com/office/drawing/2014/main" id="{8EE06B0B-1137-47CD-A244-5F4557F48E63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z="3600" b="1"/>
              <a:t>Hallgatói adatbejelentés és adatlekérdezés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sz="3600" b="1" dirty="0"/>
              <a:t>Duális képzés változásai</a:t>
            </a:r>
            <a:endParaRPr sz="3600" b="1" dirty="0"/>
          </a:p>
        </p:txBody>
      </p:sp>
    </p:spTree>
    <p:extLst>
      <p:ext uri="{BB962C8B-B14F-4D97-AF65-F5344CB8AC3E}">
        <p14:creationId xmlns:p14="http://schemas.microsoft.com/office/powerpoint/2010/main" val="557679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Duális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képzés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</a:t>
            </a: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korábbi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új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működés</a:t>
            </a:r>
            <a:endParaRPr kumimoji="0" sz="2400" b="1" i="0" u="none" strike="noStrike" kern="1200" cap="none" spc="0" normalizeH="0" baseline="0" noProof="0" dirty="0">
              <a:ln>
                <a:noFill/>
              </a:ln>
              <a:solidFill>
                <a:srgbClr val="0B3D7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50" b="0" i="0" u="none" strike="noStrike" kern="1200" cap="none" spc="0" normalizeH="0" baseline="0" noProof="0">
                <a:ln>
                  <a:noFill/>
                </a:ln>
                <a:solidFill>
                  <a:srgbClr val="5C657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duális információ önálló, féléves szintű adattá válik.</a:t>
            </a: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0" normalizeH="0" baseline="0" noProof="0">
                <a:ln>
                  <a:noFill/>
                </a:ln>
                <a:solidFill>
                  <a:srgbClr val="4F9DE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2" y="1417320"/>
            <a:ext cx="3154680" cy="2331720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4400" y="1490472"/>
            <a:ext cx="2935224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7552" y="1517904"/>
            <a:ext cx="2788920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Korábban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7552" y="1865376"/>
            <a:ext cx="2788920" cy="1627632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Duális szerződés / duális képzési elem alapú jelentés.</a:t>
            </a:r>
          </a:p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b="1" dirty="0">
                <a:solidFill>
                  <a:srgbClr val="006EB4"/>
                </a:solidFill>
                <a:latin typeface="Arial" panose="020B0604020202020204"/>
              </a:rPr>
              <a:t>Átmeneti megoldás: </a:t>
            </a: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Duális szerződés feladásának kivezetése</a:t>
            </a:r>
          </a:p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Duális képzési elem továbbra is feladásra kerül</a:t>
            </a:r>
          </a:p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A duális információ nem önálló féléves I/N mezőként szerepel.</a:t>
            </a:r>
          </a:p>
          <a:p>
            <a:pPr marR="0" lvl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tabLst/>
              <a:defRPr/>
            </a:pP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srgbClr val="2A3D5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4343400" y="2121408"/>
            <a:ext cx="1965960" cy="914400"/>
          </a:xfrm>
          <a:prstGeom prst="chevron">
            <a:avLst/>
          </a:prstGeom>
          <a:solidFill>
            <a:srgbClr val="CEDA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2267712"/>
            <a:ext cx="1463040" cy="768096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093A7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ÁTFORGATÁS</a:t>
            </a:r>
            <a:b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sz="1320" b="1" i="0" u="none" strike="noStrike" kern="1200" cap="none" spc="0" normalizeH="0" baseline="0" noProof="0" dirty="0">
                <a:ln>
                  <a:noFill/>
                </a:ln>
                <a:solidFill>
                  <a:srgbClr val="093A7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FÉLÉVES </a:t>
            </a:r>
            <a:r>
              <a:rPr kumimoji="0" lang="hu-HU" sz="1320" b="1" i="0" u="none" strike="noStrike" kern="1200" cap="none" spc="0" normalizeH="0" baseline="0" noProof="0" dirty="0">
                <a:ln>
                  <a:noFill/>
                </a:ln>
                <a:solidFill>
                  <a:srgbClr val="093A75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JELENTÉSRE</a:t>
            </a:r>
            <a:endParaRPr kumimoji="0" sz="1320" b="1" i="0" u="none" strike="noStrike" kern="1200" cap="none" spc="0" normalizeH="0" baseline="0" noProof="0" dirty="0">
              <a:ln>
                <a:noFill/>
              </a:ln>
              <a:solidFill>
                <a:srgbClr val="093A75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479792" y="1417320"/>
            <a:ext cx="3154680" cy="2331720"/>
          </a:xfrm>
          <a:prstGeom prst="roundRect">
            <a:avLst/>
          </a:prstGeom>
          <a:solidFill>
            <a:srgbClr val="F0FCF8"/>
          </a:solidFill>
          <a:ln w="14604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89520" y="1490472"/>
            <a:ext cx="2935224" cy="32918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62672" y="1517904"/>
            <a:ext cx="2788920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 11.0 </a:t>
            </a:r>
            <a:r>
              <a:rPr kumimoji="0" lang="hu-HU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xsd</a:t>
            </a: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után</a:t>
            </a:r>
            <a:endParaRPr kumimoji="0" sz="11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62672" y="1865376"/>
            <a:ext cx="2935224" cy="1627632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A képzési időszak adatkörben kell jelenteni, hogy az adott félévben legalább 1 napot duális volt-e a hallgató.</a:t>
            </a:r>
          </a:p>
          <a:p>
            <a:pPr marL="171450" lvl="0" indent="-17145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A duális képzési elemek feladása kivezetésre kerül</a:t>
            </a:r>
          </a:p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hu-HU" sz="1100" dirty="0">
              <a:solidFill>
                <a:srgbClr val="006EB4"/>
              </a:solidFill>
              <a:latin typeface="Arial" panose="020B0604020202020204"/>
            </a:endParaRPr>
          </a:p>
          <a:p>
            <a:pPr marL="171450" indent="-171450">
              <a:lnSpc>
                <a:spcPct val="108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hu-HU" sz="1100" dirty="0">
                <a:solidFill>
                  <a:srgbClr val="006EB4"/>
                </a:solidFill>
                <a:latin typeface="Arial" panose="020B0604020202020204"/>
              </a:rPr>
              <a:t>A Duális szüneteltetés továbbra is jelentendő, de csak duális félévhez kapcsolódhat.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96112" y="4251960"/>
            <a:ext cx="10058400" cy="960120"/>
          </a:xfrm>
          <a:prstGeom prst="roundRect">
            <a:avLst/>
          </a:prstGeom>
          <a:solidFill>
            <a:srgbClr val="F6FCF1"/>
          </a:solidFill>
          <a:ln w="14604">
            <a:solidFill>
              <a:srgbClr val="93C6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69264" y="4306824"/>
            <a:ext cx="9912096" cy="329184"/>
          </a:xfrm>
          <a:prstGeom prst="roundRect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05840" y="4347972"/>
            <a:ext cx="98389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3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Hírlevél</a:t>
            </a:r>
            <a:endParaRPr kumimoji="0" sz="135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05840" y="4690872"/>
            <a:ext cx="9838944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Duális képzés nyilvántartásának változásai – 238. számú FIR hírlevél.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142232" y="1417320"/>
            <a:ext cx="3154680" cy="2331720"/>
          </a:xfrm>
          <a:prstGeom prst="roundRect">
            <a:avLst/>
          </a:prstGeom>
          <a:solidFill>
            <a:srgbClr val="FFFFFF"/>
          </a:solidFill>
          <a:ln>
            <a:solidFill>
              <a:srgbClr val="2EB4A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3" name="Picture 22" descr="a_clean_flat_vector_infographic_presentation_sli.png"/>
          <p:cNvPicPr>
            <a:picLocks noChangeAspect="1"/>
          </p:cNvPicPr>
          <p:nvPr/>
        </p:nvPicPr>
        <p:blipFill>
          <a:blip r:embed="rId4"/>
          <a:srcRect l="3000" t="2000" r="3000" b="2000"/>
          <a:stretch>
            <a:fillRect/>
          </a:stretch>
        </p:blipFill>
        <p:spPr>
          <a:xfrm>
            <a:off x="4270248" y="1545336"/>
            <a:ext cx="2898648" cy="2075688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22376" y="1179576"/>
            <a:ext cx="960120" cy="45720"/>
          </a:xfrm>
          <a:prstGeom prst="rect">
            <a:avLst/>
          </a:prstGeom>
          <a:solidFill>
            <a:srgbClr val="2EB4A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id="{A3A284F9-1649-45F6-902D-11EB0C47CD37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1521" y="828281"/>
            <a:ext cx="3957610" cy="37978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tx2"/>
                </a:solidFill>
              </a:rPr>
              <a:t>Új </a:t>
            </a:r>
            <a:r>
              <a:rPr lang="hu-HU" sz="1600" b="1" dirty="0">
                <a:solidFill>
                  <a:schemeClr val="tx2"/>
                </a:solidFill>
              </a:rPr>
              <a:t>„Duális” </a:t>
            </a:r>
            <a:r>
              <a:rPr lang="hu-HU" sz="1600" dirty="0">
                <a:solidFill>
                  <a:schemeClr val="tx2"/>
                </a:solidFill>
              </a:rPr>
              <a:t>jelölőnégyzet a </a:t>
            </a:r>
            <a:r>
              <a:rPr lang="hu-HU" sz="1600" b="1" dirty="0">
                <a:solidFill>
                  <a:schemeClr val="tx2"/>
                </a:solidFill>
              </a:rPr>
              <a:t>„Féléves adatok” </a:t>
            </a:r>
            <a:r>
              <a:rPr lang="hu-HU" sz="1600" dirty="0">
                <a:solidFill>
                  <a:schemeClr val="tx2"/>
                </a:solidFill>
              </a:rPr>
              <a:t>menüponton, az </a:t>
            </a:r>
            <a:r>
              <a:rPr lang="hu-HU" sz="1600" b="1" dirty="0">
                <a:solidFill>
                  <a:schemeClr val="tx2"/>
                </a:solidFill>
              </a:rPr>
              <a:t>„Alapadatok” </a:t>
            </a:r>
            <a:r>
              <a:rPr lang="hu-HU" sz="1600" dirty="0">
                <a:solidFill>
                  <a:schemeClr val="tx2"/>
                </a:solidFill>
              </a:rPr>
              <a:t>tabulátorfül felületén</a:t>
            </a:r>
            <a:r>
              <a:rPr lang="hu-HU" sz="1200" dirty="0">
                <a:solidFill>
                  <a:srgbClr val="5C6572"/>
                </a:solidFill>
                <a:latin typeface="Arial"/>
              </a:rPr>
              <a:t>.</a:t>
            </a: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1655134"/>
            <a:ext cx="4005072" cy="24575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tx2"/>
                </a:solidFill>
              </a:rPr>
              <a:t>A hallgató képzésének minden képzési időszakánál külön jelölhető a duális részvétel.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b="1" dirty="0">
                <a:solidFill>
                  <a:schemeClr val="tx2"/>
                </a:solidFill>
              </a:rPr>
              <a:t>Igaz érték: </a:t>
            </a:r>
            <a:r>
              <a:rPr lang="hu-HU" sz="1600" dirty="0">
                <a:solidFill>
                  <a:schemeClr val="tx2"/>
                </a:solidFill>
              </a:rPr>
              <a:t>az adott félévben legalább egy nap duális képzés.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tx2"/>
                </a:solidFill>
              </a:rPr>
              <a:t>A mező logikai típusú, alapértelmezett értéke hamis.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sz="1570" b="0" dirty="0">
              <a:solidFill>
                <a:schemeClr val="tx2"/>
              </a:solidFill>
              <a:latin typeface="Arial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873974" y="373080"/>
            <a:ext cx="7246414" cy="3838830"/>
          </a:xfrm>
          <a:prstGeom prst="roundRect">
            <a:avLst/>
          </a:prstGeom>
          <a:solidFill>
            <a:srgbClr val="FBFCFC"/>
          </a:solidFill>
          <a:ln w="22860">
            <a:solidFill>
              <a:srgbClr val="39BFAE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236208" y="384048"/>
            <a:ext cx="4882896" cy="384048"/>
          </a:xfrm>
          <a:prstGeom prst="roundRect">
            <a:avLst/>
          </a:prstGeom>
          <a:solidFill>
            <a:srgbClr val="D8E8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126480" y="424661"/>
            <a:ext cx="4791456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450" b="1" dirty="0" err="1">
                <a:solidFill>
                  <a:srgbClr val="1C9892"/>
                </a:solidFill>
                <a:latin typeface="Arial"/>
              </a:rPr>
              <a:t>Duális</a:t>
            </a:r>
            <a:r>
              <a:rPr sz="1450" b="1" dirty="0">
                <a:solidFill>
                  <a:srgbClr val="1C9892"/>
                </a:solidFill>
                <a:latin typeface="Arial"/>
              </a:rPr>
              <a:t> </a:t>
            </a:r>
            <a:r>
              <a:rPr sz="1450" b="1" dirty="0" err="1">
                <a:solidFill>
                  <a:srgbClr val="1C9892"/>
                </a:solidFill>
                <a:latin typeface="Arial"/>
              </a:rPr>
              <a:t>jelölőnégyzet</a:t>
            </a:r>
            <a:endParaRPr sz="1450" b="1" dirty="0">
              <a:solidFill>
                <a:srgbClr val="1C9892"/>
              </a:solidFill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36792" y="2340864"/>
            <a:ext cx="4572000" cy="34747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2100" b="1" dirty="0">
                <a:solidFill>
                  <a:srgbClr val="39BFAE"/>
                </a:solidFill>
                <a:latin typeface="Arial"/>
              </a:rPr>
              <a:t>KÉPERNYŐKÉP HELYE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19672" y="2907792"/>
            <a:ext cx="4206240" cy="59436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300" b="0" dirty="0">
                <a:solidFill>
                  <a:srgbClr val="66707A"/>
                </a:solidFill>
                <a:latin typeface="Arial"/>
              </a:rPr>
              <a:t>Ide </a:t>
            </a:r>
            <a:r>
              <a:rPr sz="1300" b="0" dirty="0" err="1">
                <a:solidFill>
                  <a:srgbClr val="66707A"/>
                </a:solidFill>
                <a:latin typeface="Arial"/>
              </a:rPr>
              <a:t>kerül</a:t>
            </a:r>
            <a:r>
              <a:rPr sz="1300" b="0" dirty="0">
                <a:solidFill>
                  <a:srgbClr val="66707A"/>
                </a:solidFill>
                <a:latin typeface="Arial"/>
              </a:rPr>
              <a:t> a </a:t>
            </a:r>
            <a:r>
              <a:rPr sz="1300" b="0" dirty="0" err="1">
                <a:solidFill>
                  <a:srgbClr val="66707A"/>
                </a:solidFill>
                <a:latin typeface="Arial"/>
              </a:rPr>
              <a:t>kapcsolódó</a:t>
            </a:r>
            <a:r>
              <a:rPr sz="1300" b="0" dirty="0">
                <a:solidFill>
                  <a:srgbClr val="66707A"/>
                </a:solidFill>
                <a:latin typeface="Arial"/>
              </a:rPr>
              <a:t> </a:t>
            </a:r>
            <a:r>
              <a:rPr sz="1300" b="0" dirty="0" err="1">
                <a:solidFill>
                  <a:srgbClr val="66707A"/>
                </a:solidFill>
                <a:latin typeface="Arial"/>
              </a:rPr>
              <a:t>Neptun</a:t>
            </a:r>
            <a:r>
              <a:rPr sz="1300" b="0" dirty="0">
                <a:solidFill>
                  <a:srgbClr val="66707A"/>
                </a:solidFill>
                <a:latin typeface="Arial"/>
              </a:rPr>
              <a:t> </a:t>
            </a:r>
            <a:r>
              <a:rPr sz="1300" b="0" dirty="0" err="1">
                <a:solidFill>
                  <a:srgbClr val="66707A"/>
                </a:solidFill>
                <a:latin typeface="Arial"/>
              </a:rPr>
              <a:t>felület</a:t>
            </a:r>
            <a:r>
              <a:rPr sz="1300" b="0" dirty="0">
                <a:solidFill>
                  <a:srgbClr val="66707A"/>
                </a:solidFill>
                <a:latin typeface="Arial"/>
              </a:rPr>
              <a:t> </a:t>
            </a:r>
            <a:r>
              <a:rPr sz="1300" b="0" dirty="0" err="1">
                <a:solidFill>
                  <a:srgbClr val="66707A"/>
                </a:solidFill>
                <a:latin typeface="Arial"/>
              </a:rPr>
              <a:t>képe</a:t>
            </a:r>
            <a:r>
              <a:rPr sz="1300" b="0" dirty="0">
                <a:solidFill>
                  <a:srgbClr val="66707A"/>
                </a:solidFill>
                <a:latin typeface="Arial"/>
              </a:rPr>
              <a:t>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9184" y="4390356"/>
            <a:ext cx="11533632" cy="1385178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501662" y="4443984"/>
            <a:ext cx="1124963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A duális és a duális szüneteltetés adatának összefüggése</a:t>
            </a:r>
            <a:endParaRPr dirty="0"/>
          </a:p>
        </p:txBody>
      </p:sp>
      <p:sp>
        <p:nvSpPr>
          <p:cNvPr id="21" name="TextBox 20"/>
          <p:cNvSpPr txBox="1"/>
          <p:nvPr/>
        </p:nvSpPr>
        <p:spPr>
          <a:xfrm>
            <a:off x="468875" y="4859367"/>
            <a:ext cx="11409810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altLang="hu-HU" sz="12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u-HU" altLang="hu-HU" sz="1200" dirty="0">
                <a:solidFill>
                  <a:schemeClr val="tx2"/>
                </a:solidFill>
                <a:latin typeface="Arial" panose="020B0604020202020204" pitchFamily="34" charset="0"/>
              </a:rPr>
              <a:t>Amennyiben </a:t>
            </a:r>
            <a:r>
              <a:rPr lang="hu-HU" altLang="hu-HU" sz="1200" b="1" dirty="0">
                <a:solidFill>
                  <a:schemeClr val="tx2"/>
                </a:solidFill>
                <a:latin typeface="Arial" panose="020B0604020202020204" pitchFamily="34" charset="0"/>
              </a:rPr>
              <a:t>a „Duális képzés szünetel” </a:t>
            </a:r>
            <a:r>
              <a:rPr lang="hu-HU" altLang="hu-HU" sz="1200" dirty="0">
                <a:solidFill>
                  <a:schemeClr val="tx2"/>
                </a:solidFill>
                <a:latin typeface="Arial" panose="020B0604020202020204" pitchFamily="34" charset="0"/>
              </a:rPr>
              <a:t>mező értéke igaz, a </a:t>
            </a:r>
            <a:r>
              <a:rPr lang="hu-HU" altLang="hu-HU" sz="1200" b="1" dirty="0">
                <a:solidFill>
                  <a:schemeClr val="tx2"/>
                </a:solidFill>
                <a:latin typeface="Arial" panose="020B0604020202020204" pitchFamily="34" charset="0"/>
              </a:rPr>
              <a:t>„Duális” </a:t>
            </a:r>
            <a:r>
              <a:rPr lang="hu-HU" altLang="hu-HU" sz="1200" dirty="0">
                <a:solidFill>
                  <a:schemeClr val="tx2"/>
                </a:solidFill>
                <a:latin typeface="Arial" panose="020B0604020202020204" pitchFamily="34" charset="0"/>
              </a:rPr>
              <a:t>tulajdonságnak is igaz értéket kell tartalmaznia. Nem lehetséges ugyanis egy olyan duális képzés szüneteltetésének jelentése, amelynél maga a duális részvétel nincs megjelölve.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hu-HU" altLang="hu-HU" sz="12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2" name="Kép 21">
            <a:extLst>
              <a:ext uri="{FF2B5EF4-FFF2-40B4-BE49-F238E27FC236}">
                <a16:creationId xmlns:a16="http://schemas.microsoft.com/office/drawing/2014/main" id="{237CD6CC-83D7-4B8C-98CF-755DD24327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779" b="8459"/>
          <a:stretch/>
        </p:blipFill>
        <p:spPr>
          <a:xfrm>
            <a:off x="4952465" y="777240"/>
            <a:ext cx="7154266" cy="31193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865" y="28185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r>
              <a:rPr lang="hu-HU" sz="2400" b="1" dirty="0">
                <a:solidFill>
                  <a:srgbClr val="0B3D76"/>
                </a:solidFill>
                <a:latin typeface="Arial"/>
              </a:rPr>
              <a:t>Duális adat kezelése féléves szinten</a:t>
            </a:r>
          </a:p>
        </p:txBody>
      </p:sp>
      <p:sp>
        <p:nvSpPr>
          <p:cNvPr id="20" name="TextBox 15">
            <a:extLst>
              <a:ext uri="{FF2B5EF4-FFF2-40B4-BE49-F238E27FC236}">
                <a16:creationId xmlns:a16="http://schemas.microsoft.com/office/drawing/2014/main" id="{384996D5-ED5D-474A-B484-DCC4A5CA572D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2400" b="1" dirty="0" err="1">
                <a:solidFill>
                  <a:srgbClr val="0B3D76"/>
                </a:solidFill>
                <a:latin typeface="Arial"/>
              </a:rPr>
              <a:t>Duális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–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érintett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Féléves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adatok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menüpontok</a:t>
            </a:r>
            <a:endParaRPr sz="2400" b="1" dirty="0">
              <a:solidFill>
                <a:srgbClr val="0B3D76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1240" b="0">
                <a:solidFill>
                  <a:srgbClr val="4A9BE7"/>
                </a:solidFill>
                <a:latin typeface="Arial"/>
              </a:rPr>
              <a:t>A jelölőnégyzet minden érintett Féléves adatok felületen megjelenik</a:t>
            </a: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85284" y="6383895"/>
            <a:ext cx="498348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900" dirty="0">
                <a:solidFill>
                  <a:schemeClr val="accent1"/>
                </a:solidFill>
              </a:rPr>
              <a:t>FIR aktualitások</a:t>
            </a:r>
          </a:p>
          <a:p>
            <a:pPr algn="ctr"/>
            <a:endParaRPr sz="830" b="0" dirty="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7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2" y="1371600"/>
            <a:ext cx="2011680" cy="42062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96112" y="1463040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Adminisztráció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907792" y="1371600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017520" y="1444752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Adminisztráció (954000) / Tanulmányi adminisztráció (1043000) / Féléves adatok (115000)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2" y="2029967"/>
            <a:ext cx="2011680" cy="42062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96112" y="2121408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Hallgatók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907792" y="2029967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017520" y="2103120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Hallgatók (54000) / Hallgató képzései (60000) / Féléves adatok (64000)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4672" y="2688336"/>
            <a:ext cx="2011680" cy="420624"/>
          </a:xfrm>
          <a:prstGeom prst="roundRect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96112" y="2779776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Képzések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07792" y="2688336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3017520" y="2761488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Képzések (1156000) / Hallgatók (1201000) / Féléves adatok (1228000)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4672" y="3346704"/>
            <a:ext cx="2011680" cy="420624"/>
          </a:xfrm>
          <a:prstGeom prst="roundRect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96112" y="3438144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Szervezeti egységek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907792" y="3346704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93C6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017520" y="3419856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Szervezeti egységek (280000) / Féléves adatok (309000)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04672" y="4005072"/>
            <a:ext cx="2011680" cy="542214"/>
          </a:xfrm>
          <a:prstGeom prst="roundRect">
            <a:avLst/>
          </a:prstGeom>
          <a:solidFill>
            <a:srgbClr val="745F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96112" y="4096511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 dirty="0">
                <a:solidFill>
                  <a:srgbClr val="FFFFFF"/>
                </a:solidFill>
                <a:latin typeface="Arial"/>
              </a:rPr>
              <a:t>S</a:t>
            </a:r>
            <a:r>
              <a:rPr lang="hu-HU" sz="1060" b="1" dirty="0" err="1">
                <a:solidFill>
                  <a:srgbClr val="FFFFFF"/>
                </a:solidFill>
                <a:latin typeface="Arial"/>
              </a:rPr>
              <a:t>zervezeti</a:t>
            </a:r>
            <a:r>
              <a:rPr lang="hu-HU" sz="1060" b="1" dirty="0">
                <a:solidFill>
                  <a:srgbClr val="FFFFFF"/>
                </a:solidFill>
                <a:latin typeface="Arial"/>
              </a:rPr>
              <a:t> egységek</a:t>
            </a:r>
            <a:r>
              <a:rPr sz="1060" b="1" dirty="0">
                <a:solidFill>
                  <a:srgbClr val="FFFFFF"/>
                </a:solidFill>
                <a:latin typeface="Arial"/>
              </a:rPr>
              <a:t> / </a:t>
            </a:r>
            <a:r>
              <a:rPr sz="1060" b="1" dirty="0" err="1">
                <a:solidFill>
                  <a:srgbClr val="FFFFFF"/>
                </a:solidFill>
                <a:latin typeface="Arial"/>
              </a:rPr>
              <a:t>Képzések</a:t>
            </a:r>
            <a:endParaRPr sz="106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907792" y="4005072"/>
            <a:ext cx="8183879" cy="54221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745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3031235" y="4160519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 dirty="0" err="1">
                <a:solidFill>
                  <a:srgbClr val="2B333B"/>
                </a:solidFill>
                <a:latin typeface="Arial"/>
              </a:rPr>
              <a:t>Szervezeti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</a:t>
            </a:r>
            <a:r>
              <a:rPr sz="919" b="0" dirty="0" err="1">
                <a:solidFill>
                  <a:srgbClr val="2B333B"/>
                </a:solidFill>
                <a:latin typeface="Arial"/>
              </a:rPr>
              <a:t>egységek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(280000) / </a:t>
            </a:r>
            <a:r>
              <a:rPr sz="919" b="0" dirty="0" err="1">
                <a:solidFill>
                  <a:srgbClr val="2B333B"/>
                </a:solidFill>
                <a:latin typeface="Arial"/>
              </a:rPr>
              <a:t>Képzések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(2000000) / </a:t>
            </a:r>
            <a:r>
              <a:rPr sz="919" b="0" dirty="0" err="1">
                <a:solidFill>
                  <a:srgbClr val="2B333B"/>
                </a:solidFill>
                <a:latin typeface="Arial"/>
              </a:rPr>
              <a:t>Hallgatók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(2045000) / </a:t>
            </a:r>
            <a:r>
              <a:rPr sz="919" b="0" dirty="0" err="1">
                <a:solidFill>
                  <a:srgbClr val="2B333B"/>
                </a:solidFill>
                <a:latin typeface="Arial"/>
              </a:rPr>
              <a:t>Féléves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</a:t>
            </a:r>
            <a:r>
              <a:rPr sz="919" b="0" dirty="0" err="1">
                <a:solidFill>
                  <a:srgbClr val="2B333B"/>
                </a:solidFill>
                <a:latin typeface="Arial"/>
              </a:rPr>
              <a:t>adatok</a:t>
            </a:r>
            <a:r>
              <a:rPr sz="919" b="0" dirty="0">
                <a:solidFill>
                  <a:srgbClr val="2B333B"/>
                </a:solidFill>
                <a:latin typeface="Arial"/>
              </a:rPr>
              <a:t> (2072000)</a:t>
            </a:r>
          </a:p>
        </p:txBody>
      </p:sp>
      <p:sp>
        <p:nvSpPr>
          <p:cNvPr id="32" name="Rounded Rectangle 34">
            <a:extLst>
              <a:ext uri="{FF2B5EF4-FFF2-40B4-BE49-F238E27FC236}">
                <a16:creationId xmlns:a16="http://schemas.microsoft.com/office/drawing/2014/main" id="{FF38E5BB-D06E-4715-8D7A-5D67844B8946}"/>
              </a:ext>
            </a:extLst>
          </p:cNvPr>
          <p:cNvSpPr/>
          <p:nvPr/>
        </p:nvSpPr>
        <p:spPr>
          <a:xfrm>
            <a:off x="813774" y="4737975"/>
            <a:ext cx="10326501" cy="1541511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6">
            <a:extLst>
              <a:ext uri="{FF2B5EF4-FFF2-40B4-BE49-F238E27FC236}">
                <a16:creationId xmlns:a16="http://schemas.microsoft.com/office/drawing/2014/main" id="{0F2C2E09-962B-42EB-897F-BB8C0CB38F2A}"/>
              </a:ext>
            </a:extLst>
          </p:cNvPr>
          <p:cNvSpPr txBox="1"/>
          <p:nvPr/>
        </p:nvSpPr>
        <p:spPr>
          <a:xfrm>
            <a:off x="1051725" y="5233540"/>
            <a:ext cx="429177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Arial"/>
              </a:rPr>
              <a:t>Új félév létrehozása</a:t>
            </a:r>
          </a:p>
        </p:txBody>
      </p:sp>
      <p:sp>
        <p:nvSpPr>
          <p:cNvPr id="34" name="TextBox 37">
            <a:extLst>
              <a:ext uri="{FF2B5EF4-FFF2-40B4-BE49-F238E27FC236}">
                <a16:creationId xmlns:a16="http://schemas.microsoft.com/office/drawing/2014/main" id="{5737DBE8-7DAB-4436-9A59-57F0DBA2E7A9}"/>
              </a:ext>
            </a:extLst>
          </p:cNvPr>
          <p:cNvSpPr txBox="1"/>
          <p:nvPr/>
        </p:nvSpPr>
        <p:spPr>
          <a:xfrm>
            <a:off x="896112" y="5111496"/>
            <a:ext cx="10195559" cy="132343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hu-HU" sz="1200" dirty="0">
                <a:solidFill>
                  <a:schemeClr val="tx2"/>
                </a:solidFill>
              </a:rPr>
              <a:t>Új hallgatói képzési félév létrehozásakor a rendszer automatikusan megvizsgálja, hogy: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chemeClr val="tx2"/>
                </a:solidFill>
              </a:rPr>
              <a:t>a hallgató képzéséhez vagy valamely moduljához tartozik-e duális FIR-képzési elem (</a:t>
            </a:r>
            <a:r>
              <a:rPr lang="hu-HU" sz="1200" dirty="0" err="1">
                <a:solidFill>
                  <a:schemeClr val="tx2"/>
                </a:solidFill>
              </a:rPr>
              <a:t>törölt</a:t>
            </a:r>
            <a:r>
              <a:rPr lang="hu-HU" sz="1200" dirty="0">
                <a:solidFill>
                  <a:schemeClr val="tx2"/>
                </a:solidFill>
              </a:rPr>
              <a:t> elemként fog megjelenni);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chemeClr val="tx2"/>
                </a:solidFill>
              </a:rPr>
              <a:t>a duális képzési elem időszaka legalább egy napban átfedi-e a létrehozott félév FIR szerinti időszakát.</a:t>
            </a:r>
          </a:p>
          <a:p>
            <a:r>
              <a:rPr lang="hu-HU" sz="1200" dirty="0">
                <a:solidFill>
                  <a:schemeClr val="tx2"/>
                </a:solidFill>
              </a:rPr>
              <a:t>Amennyiben a feltételek teljesülnek, a létrehozott féléven a </a:t>
            </a:r>
            <a:r>
              <a:rPr lang="hu-HU" sz="1200" b="1" dirty="0">
                <a:solidFill>
                  <a:schemeClr val="tx2"/>
                </a:solidFill>
              </a:rPr>
              <a:t>„Duális”</a:t>
            </a:r>
            <a:r>
              <a:rPr lang="hu-HU" sz="1200" dirty="0">
                <a:solidFill>
                  <a:schemeClr val="tx2"/>
                </a:solidFill>
              </a:rPr>
              <a:t> tulajdonság automatikusan igaz értéket kap.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chemeClr val="tx2"/>
                </a:solidFill>
              </a:rPr>
              <a:t>Ha nincs duális képzési elem-kapcsolat, vagy a kapcsolódó időszak nem érinti a félévet, a mező hamis értéken marad.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hu-HU" sz="1200" dirty="0">
                <a:solidFill>
                  <a:schemeClr val="tx2"/>
                </a:solidFill>
              </a:rPr>
              <a:t>Ha a duális képzéselem kapcsolattal rendelkező modulnak/képzésnek nincs kezdődátuma a rendszer a duális értéket nem állítja be automatikusan.</a:t>
            </a:r>
          </a:p>
          <a:p>
            <a:endParaRPr lang="hu-HU" sz="1400" dirty="0"/>
          </a:p>
        </p:txBody>
      </p:sp>
      <p:sp>
        <p:nvSpPr>
          <p:cNvPr id="35" name="Rounded Rectangle 35">
            <a:extLst>
              <a:ext uri="{FF2B5EF4-FFF2-40B4-BE49-F238E27FC236}">
                <a16:creationId xmlns:a16="http://schemas.microsoft.com/office/drawing/2014/main" id="{4C4AAD9A-C3C0-41C4-B068-A110048DFC4F}"/>
              </a:ext>
            </a:extLst>
          </p:cNvPr>
          <p:cNvSpPr/>
          <p:nvPr/>
        </p:nvSpPr>
        <p:spPr>
          <a:xfrm>
            <a:off x="914461" y="4794628"/>
            <a:ext cx="10040051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/>
              <a:t>Új félév létrehozása</a:t>
            </a:r>
            <a:endParaRPr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A368D12-0036-4893-8B85-BE48D717A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771524"/>
            <a:ext cx="10629899" cy="432991"/>
          </a:xfrm>
        </p:spPr>
        <p:txBody>
          <a:bodyPr/>
          <a:lstStyle/>
          <a:p>
            <a:r>
              <a:rPr lang="hu-HU" b="1" dirty="0">
                <a:solidFill>
                  <a:srgbClr val="0B3D76"/>
                </a:solidFill>
                <a:latin typeface="Arial"/>
                <a:ea typeface="+mn-ea"/>
                <a:cs typeface="+mn-cs"/>
              </a:rPr>
              <a:t>A duális adat automatikus feltöltése a verziófrissítés során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B7043ACF-38FC-4278-A3CA-016CD55253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FIR aktualitások</a:t>
            </a:r>
          </a:p>
          <a:p>
            <a:endParaRPr lang="hu-HU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917228E-C549-40C5-BE06-85798E0EEF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Hallgatói adatbejelentés</a:t>
            </a:r>
          </a:p>
          <a:p>
            <a:endParaRPr lang="hu-HU" dirty="0"/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D0C31925-09B1-4FEF-A30C-D31D65E3789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28674" y="1487486"/>
            <a:ext cx="10629900" cy="42941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A verziófrissítés a meglévő féléves adatok egy részénél automatikusan meghatározza és feltölti a „Duális” tulajdonságot.</a:t>
            </a:r>
          </a:p>
          <a:p>
            <a:pPr marL="0" indent="0">
              <a:buNone/>
            </a:pPr>
            <a:endParaRPr lang="hu-HU" sz="1600" dirty="0"/>
          </a:p>
          <a:p>
            <a:r>
              <a:rPr lang="hu-HU" sz="1600" dirty="0"/>
              <a:t>ha a hallgató képzéséhez olyan modul kapcsolódik, amelyhez FIR szerinti duális képzési elem tartozik, és a modul időszaka legalább egy napban érinti a félév FIR szerinti időszakát;</a:t>
            </a:r>
          </a:p>
          <a:p>
            <a:r>
              <a:rPr lang="hu-HU" sz="1600" dirty="0"/>
              <a:t>ha közvetlenül a hallgató képzéséhez tartozik duális képzési elem, és a hallgató képzésének időszaka legalább egy napban érinti a félév FIR szerinti időszakát.</a:t>
            </a:r>
          </a:p>
          <a:p>
            <a:endParaRPr lang="hu-HU" sz="1600" dirty="0"/>
          </a:p>
          <a:p>
            <a:pPr marL="0" indent="0">
              <a:buNone/>
            </a:pPr>
            <a:r>
              <a:rPr lang="hu-HU" sz="1600" dirty="0"/>
              <a:t>A meglévő adatok automatikus feltöltése során a rendszer a félévek </a:t>
            </a:r>
            <a:r>
              <a:rPr lang="hu-HU" sz="1600" b="1" i="1" dirty="0"/>
              <a:t>FIR szerinti virtuális kezdő- és végdátumát,</a:t>
            </a:r>
            <a:r>
              <a:rPr lang="hu-HU" sz="1600" dirty="0"/>
              <a:t> továbbá a hallgató képzésének, illetve a hallgató képzéséhez tartozó duális modul kezdő- és végdátumát veszi figyelembe.</a:t>
            </a:r>
          </a:p>
        </p:txBody>
      </p:sp>
    </p:spTree>
    <p:extLst>
      <p:ext uri="{BB962C8B-B14F-4D97-AF65-F5344CB8AC3E}">
        <p14:creationId xmlns:p14="http://schemas.microsoft.com/office/powerpoint/2010/main" val="928165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Támogatási idő kivételeinek egységes kezelése</a:t>
            </a:r>
            <a:endParaRPr sz="3600" b="1" dirty="0"/>
          </a:p>
        </p:txBody>
      </p:sp>
    </p:spTree>
    <p:extLst>
      <p:ext uri="{BB962C8B-B14F-4D97-AF65-F5344CB8AC3E}">
        <p14:creationId xmlns:p14="http://schemas.microsoft.com/office/powerpoint/2010/main" val="3874872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582" y="703262"/>
            <a:ext cx="9756948" cy="432991"/>
          </a:xfrm>
        </p:spPr>
        <p:txBody>
          <a:bodyPr/>
          <a:lstStyle/>
          <a:p>
            <a:r>
              <a:rPr lang="hu-HU" b="1" dirty="0">
                <a:solidFill>
                  <a:srgbClr val="0B3D76"/>
                </a:solidFill>
                <a:latin typeface="Arial"/>
                <a:ea typeface="+mn-ea"/>
                <a:cs typeface="+mn-cs"/>
              </a:rPr>
              <a:t>Új támogatási idő kivétel adatkör</a:t>
            </a:r>
            <a:endParaRPr b="1" dirty="0">
              <a:solidFill>
                <a:srgbClr val="0B3D76"/>
              </a:solidFill>
              <a:latin typeface="Arial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sz="1000" dirty="0"/>
              <a:t>FIR </a:t>
            </a:r>
            <a:r>
              <a:rPr sz="1000" dirty="0" err="1"/>
              <a:t>aktualitások</a:t>
            </a:r>
            <a:endParaRPr sz="1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sz="1000" dirty="0" err="1"/>
              <a:t>Hallgatói</a:t>
            </a:r>
            <a:r>
              <a:rPr sz="1000" dirty="0"/>
              <a:t> </a:t>
            </a:r>
            <a:r>
              <a:rPr sz="1000" dirty="0" err="1"/>
              <a:t>adatbejelentés</a:t>
            </a:r>
            <a:endParaRPr sz="1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737921" y="1033671"/>
            <a:ext cx="10629900" cy="4277488"/>
          </a:xfrm>
        </p:spPr>
        <p:txBody>
          <a:bodyPr lIns="25400" rIns="25400">
            <a:normAutofit fontScale="77500" lnSpcReduction="20000"/>
          </a:bodyPr>
          <a:lstStyle/>
          <a:p>
            <a:pPr marL="0" indent="0">
              <a:buNone/>
            </a:pPr>
            <a:r>
              <a:rPr lang="hu-HU" sz="1600" dirty="0"/>
              <a:t>A FIR 11.0 XSD-ben a támogatási időhöz kapcsolódó kedvezmények kezelése egységes, külön adatkörbe került.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Terítésben: </a:t>
            </a:r>
            <a:r>
              <a:rPr lang="hu-HU" sz="1600" b="1" i="1" dirty="0"/>
              <a:t>TAMKIVET</a:t>
            </a:r>
            <a:r>
              <a:rPr lang="hu-HU" sz="1600" dirty="0"/>
              <a:t> szótárérték adatai</a:t>
            </a:r>
          </a:p>
          <a:p>
            <a:pPr marL="0" indent="0">
              <a:buNone/>
            </a:pPr>
            <a:r>
              <a:rPr lang="hu-HU" sz="1600" dirty="0"/>
              <a:t>Új kódtábla: </a:t>
            </a:r>
            <a:r>
              <a:rPr lang="hu-HU" sz="1600" b="1" dirty="0"/>
              <a:t>„FIR támogatási idő kivétel indok”:</a:t>
            </a:r>
            <a:endParaRPr lang="hu-HU" sz="1600" dirty="0"/>
          </a:p>
          <a:p>
            <a:r>
              <a:rPr lang="hu-HU" sz="1600" b="1" dirty="0"/>
              <a:t>Tanári mesterszak szerinti kedvezmény az </a:t>
            </a:r>
            <a:r>
              <a:rPr lang="hu-HU" sz="1600" b="1" dirty="0" err="1"/>
              <a:t>Nftv</a:t>
            </a:r>
            <a:r>
              <a:rPr lang="hu-HU" sz="1600" b="1" dirty="0"/>
              <a:t>. 47. § (6) bekezdés e) és f) pontja alapján</a:t>
            </a:r>
            <a:br>
              <a:rPr lang="hu-HU" sz="1600" dirty="0"/>
            </a:br>
            <a:r>
              <a:rPr lang="hu-HU" sz="1600" dirty="0"/>
              <a:t>FIR-kód: </a:t>
            </a:r>
            <a:r>
              <a:rPr lang="hu-HU" sz="1600" b="1" dirty="0"/>
              <a:t>T</a:t>
            </a:r>
            <a:r>
              <a:rPr lang="hu-HU" sz="1600" dirty="0"/>
              <a:t> </a:t>
            </a:r>
          </a:p>
          <a:p>
            <a:r>
              <a:rPr lang="hu-HU" sz="1600" b="1" dirty="0"/>
              <a:t>Gyermekes hallgatókat megillető kedvezmény az </a:t>
            </a:r>
            <a:r>
              <a:rPr lang="hu-HU" sz="1600" b="1" dirty="0" err="1"/>
              <a:t>Nftv</a:t>
            </a:r>
            <a:r>
              <a:rPr lang="hu-HU" sz="1600" b="1" dirty="0"/>
              <a:t>. 47. § (6) bekezdés g) pontja alapján</a:t>
            </a:r>
            <a:br>
              <a:rPr lang="hu-HU" sz="1600" dirty="0"/>
            </a:br>
            <a:r>
              <a:rPr lang="hu-HU" sz="1600" dirty="0"/>
              <a:t>FIR-kód: </a:t>
            </a:r>
            <a:r>
              <a:rPr lang="hu-HU" sz="1600" b="1" dirty="0"/>
              <a:t>G</a:t>
            </a:r>
            <a:r>
              <a:rPr lang="hu-HU" sz="1600" dirty="0"/>
              <a:t> </a:t>
            </a:r>
          </a:p>
          <a:p>
            <a:pPr marL="0" indent="0">
              <a:buNone/>
            </a:pPr>
            <a:r>
              <a:rPr lang="hu-HU" sz="1600" dirty="0"/>
              <a:t>A kódtábla és annak értékei védettek, az intézmény által nem módosíthatók. Egy hallgató egy adott félévéhez szükség esetén több támogatási idő kivétel is kapcsolódhat. </a:t>
            </a:r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/>
          </a:p>
        </p:txBody>
      </p:sp>
      <p:sp>
        <p:nvSpPr>
          <p:cNvPr id="6" name="Rounded Rectangle 13">
            <a:extLst>
              <a:ext uri="{FF2B5EF4-FFF2-40B4-BE49-F238E27FC236}">
                <a16:creationId xmlns:a16="http://schemas.microsoft.com/office/drawing/2014/main" id="{DBF2B2BF-F0C5-4C72-8916-4BFC76882591}"/>
              </a:ext>
            </a:extLst>
          </p:cNvPr>
          <p:cNvSpPr/>
          <p:nvPr/>
        </p:nvSpPr>
        <p:spPr>
          <a:xfrm>
            <a:off x="664769" y="5366023"/>
            <a:ext cx="10332720" cy="944220"/>
          </a:xfrm>
          <a:prstGeom prst="roundRect">
            <a:avLst/>
          </a:prstGeom>
          <a:solidFill>
            <a:srgbClr val="F0FCF8"/>
          </a:solidFill>
          <a:ln w="14604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14">
            <a:extLst>
              <a:ext uri="{FF2B5EF4-FFF2-40B4-BE49-F238E27FC236}">
                <a16:creationId xmlns:a16="http://schemas.microsoft.com/office/drawing/2014/main" id="{85EBA133-472A-473C-810A-55BE02E15C0F}"/>
              </a:ext>
            </a:extLst>
          </p:cNvPr>
          <p:cNvSpPr/>
          <p:nvPr/>
        </p:nvSpPr>
        <p:spPr>
          <a:xfrm>
            <a:off x="737921" y="5420887"/>
            <a:ext cx="10186416" cy="32918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15">
            <a:extLst>
              <a:ext uri="{FF2B5EF4-FFF2-40B4-BE49-F238E27FC236}">
                <a16:creationId xmlns:a16="http://schemas.microsoft.com/office/drawing/2014/main" id="{F41E6306-656C-4C95-AE8B-70C3C507B1A6}"/>
              </a:ext>
            </a:extLst>
          </p:cNvPr>
          <p:cNvSpPr txBox="1"/>
          <p:nvPr/>
        </p:nvSpPr>
        <p:spPr>
          <a:xfrm>
            <a:off x="774497" y="5462035"/>
            <a:ext cx="101132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>
                <a:solidFill>
                  <a:srgbClr val="FFFFFF"/>
                </a:solidFill>
                <a:latin typeface="Arial"/>
              </a:rPr>
              <a:t>Hírlevél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TextBox 16">
            <a:extLst>
              <a:ext uri="{FF2B5EF4-FFF2-40B4-BE49-F238E27FC236}">
                <a16:creationId xmlns:a16="http://schemas.microsoft.com/office/drawing/2014/main" id="{A1895CCD-E810-48A5-844E-68DF92436064}"/>
              </a:ext>
            </a:extLst>
          </p:cNvPr>
          <p:cNvSpPr txBox="1"/>
          <p:nvPr/>
        </p:nvSpPr>
        <p:spPr>
          <a:xfrm>
            <a:off x="774497" y="5804935"/>
            <a:ext cx="10113264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8000"/>
              </a:lnSpc>
              <a:spcAft>
                <a:spcPts val="200"/>
              </a:spcAft>
            </a:pPr>
            <a:r>
              <a:rPr lang="hu-HU" sz="1200" dirty="0">
                <a:solidFill>
                  <a:schemeClr val="bg2"/>
                </a:solidFill>
              </a:rPr>
              <a:t>Támogatási idő kivételek egységes kezelése – 229. számú FIR hírlevél</a:t>
            </a:r>
            <a:endParaRPr sz="1200" b="0" dirty="0">
              <a:solidFill>
                <a:schemeClr val="bg2"/>
              </a:solidFill>
              <a:latin typeface="Arial"/>
            </a:endParaRPr>
          </a:p>
        </p:txBody>
      </p:sp>
      <p:sp>
        <p:nvSpPr>
          <p:cNvPr id="10" name="Rounded Rectangle 31">
            <a:extLst>
              <a:ext uri="{FF2B5EF4-FFF2-40B4-BE49-F238E27FC236}">
                <a16:creationId xmlns:a16="http://schemas.microsoft.com/office/drawing/2014/main" id="{4731813C-E2B5-4B2B-8D88-DA29DC191DB8}"/>
              </a:ext>
            </a:extLst>
          </p:cNvPr>
          <p:cNvSpPr/>
          <p:nvPr/>
        </p:nvSpPr>
        <p:spPr>
          <a:xfrm>
            <a:off x="675504" y="1319506"/>
            <a:ext cx="10430122" cy="1983984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1" name="Rounded Rectangle 32">
            <a:extLst>
              <a:ext uri="{FF2B5EF4-FFF2-40B4-BE49-F238E27FC236}">
                <a16:creationId xmlns:a16="http://schemas.microsoft.com/office/drawing/2014/main" id="{8C1C0EEF-691B-4CE0-AAF3-2592FB393E2D}"/>
              </a:ext>
            </a:extLst>
          </p:cNvPr>
          <p:cNvSpPr/>
          <p:nvPr/>
        </p:nvSpPr>
        <p:spPr>
          <a:xfrm>
            <a:off x="856793" y="1374339"/>
            <a:ext cx="1014069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33">
            <a:extLst>
              <a:ext uri="{FF2B5EF4-FFF2-40B4-BE49-F238E27FC236}">
                <a16:creationId xmlns:a16="http://schemas.microsoft.com/office/drawing/2014/main" id="{695B769E-8610-4EDB-AF2C-BB7BA851FDC5}"/>
              </a:ext>
            </a:extLst>
          </p:cNvPr>
          <p:cNvSpPr txBox="1"/>
          <p:nvPr/>
        </p:nvSpPr>
        <p:spPr>
          <a:xfrm>
            <a:off x="1137075" y="1319506"/>
            <a:ext cx="100675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1350" b="1" dirty="0" err="1">
                <a:solidFill>
                  <a:srgbClr val="FFFFFF"/>
                </a:solidFill>
                <a:latin typeface="Arial"/>
              </a:rPr>
              <a:t>Xml-ben</a:t>
            </a:r>
            <a:endParaRPr sz="135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TextBox 34">
            <a:extLst>
              <a:ext uri="{FF2B5EF4-FFF2-40B4-BE49-F238E27FC236}">
                <a16:creationId xmlns:a16="http://schemas.microsoft.com/office/drawing/2014/main" id="{7741BF9A-4280-44D1-9D26-56D32F665CF3}"/>
              </a:ext>
            </a:extLst>
          </p:cNvPr>
          <p:cNvSpPr txBox="1"/>
          <p:nvPr/>
        </p:nvSpPr>
        <p:spPr>
          <a:xfrm>
            <a:off x="856793" y="2281312"/>
            <a:ext cx="10067544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200" b="1" dirty="0" err="1">
                <a:solidFill>
                  <a:schemeClr val="bg2"/>
                </a:solidFill>
              </a:rPr>
              <a:t>Új</a:t>
            </a:r>
            <a:r>
              <a:rPr sz="1200" b="1" dirty="0">
                <a:solidFill>
                  <a:schemeClr val="bg2"/>
                </a:solidFill>
              </a:rPr>
              <a:t> </a:t>
            </a:r>
            <a:r>
              <a:rPr sz="1200" b="1" dirty="0" err="1">
                <a:solidFill>
                  <a:schemeClr val="bg2"/>
                </a:solidFill>
              </a:rPr>
              <a:t>blokk</a:t>
            </a:r>
            <a:r>
              <a:rPr lang="hu-HU" sz="1200" b="1" dirty="0">
                <a:solidFill>
                  <a:schemeClr val="bg2"/>
                </a:solidFill>
              </a:rPr>
              <a:t> a féléves időszakhoz kapcsolódóan:</a:t>
            </a:r>
            <a:endParaRPr sz="1200" b="1" dirty="0">
              <a:solidFill>
                <a:schemeClr val="bg2"/>
              </a:solidFill>
            </a:endParaRPr>
          </a:p>
        </p:txBody>
      </p:sp>
      <p:pic>
        <p:nvPicPr>
          <p:cNvPr id="14" name="Kép 13">
            <a:extLst>
              <a:ext uri="{FF2B5EF4-FFF2-40B4-BE49-F238E27FC236}">
                <a16:creationId xmlns:a16="http://schemas.microsoft.com/office/drawing/2014/main" id="{1FECB13A-006A-4A4F-97A1-10AB9BFFB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0454" y="1755547"/>
            <a:ext cx="3351091" cy="142086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2400" b="1" dirty="0" err="1">
                <a:solidFill>
                  <a:srgbClr val="0B3D76"/>
                </a:solidFill>
                <a:latin typeface="Arial"/>
              </a:rPr>
              <a:t>Támogatási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idő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kivételek</a:t>
            </a:r>
            <a:r>
              <a:rPr lang="hu-HU" sz="2400" b="1" dirty="0">
                <a:solidFill>
                  <a:srgbClr val="0B3D76"/>
                </a:solidFill>
                <a:latin typeface="Arial"/>
              </a:rPr>
              <a:t> – felületi kezelés</a:t>
            </a:r>
            <a:endParaRPr sz="2400" b="1" dirty="0">
              <a:solidFill>
                <a:srgbClr val="0B3D76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endParaRPr sz="1240" b="0" dirty="0">
              <a:solidFill>
                <a:srgbClr val="4A9BE7"/>
              </a:solidFill>
              <a:latin typeface="Arial"/>
            </a:endParaRP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5839" y="1260340"/>
            <a:ext cx="3909493" cy="526900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Új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„Támogatási idő kivétel”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tabulátorfül a „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Féléves adatok” 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menüpontokon</a:t>
            </a: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Belső </a:t>
            </a:r>
            <a:r>
              <a:rPr lang="hu-HU" sz="16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„Hozzáad” 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hu-HU" sz="16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„Töröl” 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gomb; csoportos műveletek is támogatottak.</a:t>
            </a: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Módosításkor a rendszer automatikusan FIR feladásra jelöli a hallgatót.</a:t>
            </a: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változott adatkör neve: </a:t>
            </a:r>
            <a:r>
              <a:rPr lang="hu-HU" sz="16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hu-HU" sz="1600" b="1" i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</a:t>
            </a:r>
            <a:r>
              <a:rPr lang="hu-HU" sz="16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6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jövőbeli félév: </a:t>
            </a:r>
            <a:r>
              <a:rPr lang="hu-HU" sz="16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Adatszolgáltatás (629500)/Feladható hallgatók (638000)”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menüpontra kerül</a:t>
            </a: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defTabSz="914400">
              <a:lnSpc>
                <a:spcPct val="8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Jövőbeli félév: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Adatszolgáltatás (629500)/Jövőbeni adatok (1021000)” 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menüpontra kerül</a:t>
            </a:r>
          </a:p>
          <a:p>
            <a:pPr algn="just">
              <a:lnSpc>
                <a:spcPct val="112000"/>
              </a:lnSpc>
              <a:spcAft>
                <a:spcPts val="200"/>
              </a:spcAft>
            </a:pPr>
            <a:endParaRPr sz="1540" b="0" dirty="0">
              <a:solidFill>
                <a:srgbClr val="2B333B"/>
              </a:solidFill>
              <a:latin typeface="Arial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8445" y="1016219"/>
            <a:ext cx="7355915" cy="4589053"/>
          </a:xfrm>
          <a:prstGeom prst="roundRect">
            <a:avLst/>
          </a:prstGeom>
          <a:solidFill>
            <a:srgbClr val="FBFCFC"/>
          </a:solidFill>
          <a:ln w="22860">
            <a:solidFill>
              <a:srgbClr val="39BFAE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6131577" y="1071576"/>
            <a:ext cx="4928616" cy="384048"/>
          </a:xfrm>
          <a:prstGeom prst="roundRect">
            <a:avLst/>
          </a:prstGeom>
          <a:solidFill>
            <a:srgbClr val="D8E8E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089904" y="1100658"/>
            <a:ext cx="4837176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450" b="1" dirty="0" err="1">
                <a:solidFill>
                  <a:srgbClr val="1C9892"/>
                </a:solidFill>
                <a:latin typeface="Arial"/>
              </a:rPr>
              <a:t>Támogatási</a:t>
            </a:r>
            <a:r>
              <a:rPr sz="1450" b="1" dirty="0">
                <a:solidFill>
                  <a:srgbClr val="1C9892"/>
                </a:solidFill>
                <a:latin typeface="Arial"/>
              </a:rPr>
              <a:t> </a:t>
            </a:r>
            <a:r>
              <a:rPr sz="1450" b="1" dirty="0" err="1">
                <a:solidFill>
                  <a:srgbClr val="1C9892"/>
                </a:solidFill>
                <a:latin typeface="Arial"/>
              </a:rPr>
              <a:t>idő</a:t>
            </a:r>
            <a:r>
              <a:rPr sz="1450" b="1" dirty="0">
                <a:solidFill>
                  <a:srgbClr val="1C9892"/>
                </a:solidFill>
                <a:latin typeface="Arial"/>
              </a:rPr>
              <a:t> </a:t>
            </a:r>
            <a:r>
              <a:rPr sz="1450" b="1" dirty="0" err="1">
                <a:solidFill>
                  <a:srgbClr val="1C9892"/>
                </a:solidFill>
                <a:latin typeface="Arial"/>
              </a:rPr>
              <a:t>kivétel</a:t>
            </a:r>
            <a:r>
              <a:rPr sz="1450" b="1" dirty="0">
                <a:solidFill>
                  <a:srgbClr val="1C9892"/>
                </a:solidFill>
                <a:latin typeface="Arial"/>
              </a:rPr>
              <a:t> tab</a:t>
            </a:r>
            <a:r>
              <a:rPr lang="hu-HU" sz="1450" b="1" dirty="0" err="1">
                <a:solidFill>
                  <a:srgbClr val="1C9892"/>
                </a:solidFill>
                <a:latin typeface="Arial"/>
              </a:rPr>
              <a:t>ulátorfül</a:t>
            </a:r>
            <a:endParaRPr sz="1450" b="1" dirty="0">
              <a:solidFill>
                <a:srgbClr val="1C9892"/>
              </a:solidFill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09360" y="2359152"/>
            <a:ext cx="4617720" cy="34747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2100" b="1">
                <a:solidFill>
                  <a:srgbClr val="39BFAE"/>
                </a:solidFill>
                <a:latin typeface="Arial"/>
              </a:rPr>
              <a:t>KÉPERNYŐKÉP HELYE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92240" y="2926080"/>
            <a:ext cx="4251960" cy="59436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300" b="0">
                <a:solidFill>
                  <a:srgbClr val="66707A"/>
                </a:solidFill>
                <a:latin typeface="Arial"/>
              </a:rPr>
              <a:t>Ide kerül a kapcsolódó Neptun felület képe.</a:t>
            </a:r>
          </a:p>
        </p:txBody>
      </p:sp>
      <p:pic>
        <p:nvPicPr>
          <p:cNvPr id="19" name="Kép 18">
            <a:extLst>
              <a:ext uri="{FF2B5EF4-FFF2-40B4-BE49-F238E27FC236}">
                <a16:creationId xmlns:a16="http://schemas.microsoft.com/office/drawing/2014/main" id="{0E95E6B8-2971-4CD2-9BC9-20E9B2CF75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167" b="8709"/>
          <a:stretch/>
        </p:blipFill>
        <p:spPr>
          <a:xfrm>
            <a:off x="4727192" y="1489670"/>
            <a:ext cx="7152852" cy="371604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5" name="Téglalap 24">
            <a:extLst>
              <a:ext uri="{FF2B5EF4-FFF2-40B4-BE49-F238E27FC236}">
                <a16:creationId xmlns:a16="http://schemas.microsoft.com/office/drawing/2014/main" id="{B927204D-E8B4-4AB3-BB9A-F7E0FB787B91}"/>
              </a:ext>
            </a:extLst>
          </p:cNvPr>
          <p:cNvSpPr/>
          <p:nvPr/>
        </p:nvSpPr>
        <p:spPr>
          <a:xfrm>
            <a:off x="10997489" y="3583438"/>
            <a:ext cx="799095" cy="38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id="{64287811-B5F4-459B-AE61-F9C9DAE4C999}"/>
              </a:ext>
            </a:extLst>
          </p:cNvPr>
          <p:cNvSpPr/>
          <p:nvPr/>
        </p:nvSpPr>
        <p:spPr>
          <a:xfrm>
            <a:off x="7949514" y="3429000"/>
            <a:ext cx="601362" cy="1325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2400" b="1" dirty="0" err="1">
                <a:solidFill>
                  <a:srgbClr val="0B3D76"/>
                </a:solidFill>
                <a:latin typeface="Arial"/>
              </a:rPr>
              <a:t>Támogatási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idő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kivétel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–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érintett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felületek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útvonallal</a:t>
            </a:r>
            <a:endParaRPr sz="2400" b="1" dirty="0">
              <a:solidFill>
                <a:srgbClr val="0B3D76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1240" b="0">
                <a:solidFill>
                  <a:srgbClr val="4A9BE7"/>
                </a:solidFill>
                <a:latin typeface="Arial"/>
              </a:rPr>
              <a:t>Ugyanazokon a Féléves adatok menüpontokon érhető el, mint a duális jelölés</a:t>
            </a: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03320" y="6400800"/>
            <a:ext cx="498348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lang="hu-HU" sz="900" dirty="0">
                <a:solidFill>
                  <a:schemeClr val="accent1"/>
                </a:solidFill>
              </a:rPr>
              <a:t>FIR aktualitások</a:t>
            </a:r>
          </a:p>
          <a:p>
            <a:pPr algn="ctr"/>
            <a:endParaRPr sz="830" b="0" dirty="0">
              <a:solidFill>
                <a:srgbClr val="4A9BE7"/>
              </a:solidFill>
              <a:latin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11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2" y="1234440"/>
            <a:ext cx="2011680" cy="42062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96112" y="1325880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Adminisztráció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907792" y="1234440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017520" y="1307592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Adminisztráció (954000) / Tanulmányi adminisztráció (1043000) / Féléves adatok (115000)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4672" y="1801368"/>
            <a:ext cx="2011680" cy="42062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96112" y="1892808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Hallgatók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907792" y="1801368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017520" y="1874520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Hallgatók (54000) / Hallgató képzései (60000) / Féléves adatok (64000)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4672" y="2368296"/>
            <a:ext cx="2011680" cy="420624"/>
          </a:xfrm>
          <a:prstGeom prst="roundRect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96112" y="2459736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Képzések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07792" y="2368296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3017520" y="2441448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Képzések (1156000) / Hallgatók (1201000) / Féléves adatok (1228000)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04672" y="2935224"/>
            <a:ext cx="2011680" cy="420624"/>
          </a:xfrm>
          <a:prstGeom prst="roundRect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96112" y="3026664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Szervezeti egységek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907792" y="2935224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93C6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017520" y="3008376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Szervezeti egységek (280000) / Féléves adatok (309000)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04672" y="3502152"/>
            <a:ext cx="2011680" cy="420624"/>
          </a:xfrm>
          <a:prstGeom prst="roundRect">
            <a:avLst/>
          </a:prstGeom>
          <a:solidFill>
            <a:srgbClr val="745F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96112" y="3593592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 dirty="0">
                <a:solidFill>
                  <a:srgbClr val="FFFFFF"/>
                </a:solidFill>
                <a:latin typeface="Arial"/>
              </a:rPr>
              <a:t>S</a:t>
            </a:r>
            <a:r>
              <a:rPr lang="hu-HU" sz="1060" b="1" dirty="0" err="1">
                <a:solidFill>
                  <a:srgbClr val="FFFFFF"/>
                </a:solidFill>
                <a:latin typeface="Arial"/>
              </a:rPr>
              <a:t>zervezeti</a:t>
            </a:r>
            <a:r>
              <a:rPr lang="hu-HU" sz="1060" b="1" dirty="0">
                <a:solidFill>
                  <a:srgbClr val="FFFFFF"/>
                </a:solidFill>
                <a:latin typeface="Arial"/>
              </a:rPr>
              <a:t> egység</a:t>
            </a:r>
            <a:r>
              <a:rPr sz="1060" b="1" dirty="0">
                <a:solidFill>
                  <a:srgbClr val="FFFFFF"/>
                </a:solidFill>
                <a:latin typeface="Arial"/>
              </a:rPr>
              <a:t>/ </a:t>
            </a:r>
            <a:r>
              <a:rPr sz="1060" b="1" dirty="0" err="1">
                <a:solidFill>
                  <a:srgbClr val="FFFFFF"/>
                </a:solidFill>
                <a:latin typeface="Arial"/>
              </a:rPr>
              <a:t>Képzések</a:t>
            </a:r>
            <a:endParaRPr sz="106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907792" y="3502152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745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3017520" y="3575304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Szervezeti egységek (280000) / Képzések (2000000) / Hallgatók (2045000) / Féléves adatok (2072000)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04672" y="4434840"/>
            <a:ext cx="2011680" cy="420624"/>
          </a:xfrm>
          <a:prstGeom prst="roundRect">
            <a:avLst/>
          </a:prstGeom>
          <a:solidFill>
            <a:srgbClr val="D63C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96112" y="4526279"/>
            <a:ext cx="18288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060" b="1">
                <a:solidFill>
                  <a:srgbClr val="FFFFFF"/>
                </a:solidFill>
                <a:latin typeface="Arial"/>
              </a:rPr>
              <a:t>FIR-be feladandó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907792" y="4434840"/>
            <a:ext cx="8183879" cy="420624"/>
          </a:xfrm>
          <a:prstGeom prst="roundRect">
            <a:avLst/>
          </a:prstGeom>
          <a:solidFill>
            <a:srgbClr val="FFFFFF"/>
          </a:solidFill>
          <a:ln w="10160">
            <a:solidFill>
              <a:srgbClr val="D63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3017520" y="4507992"/>
            <a:ext cx="793699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919" b="0">
                <a:solidFill>
                  <a:srgbClr val="2B333B"/>
                </a:solidFill>
                <a:latin typeface="Arial"/>
              </a:rPr>
              <a:t>Hallgatók (54000) / FIR adatszolgáltatás (644500) / FIR-be feladandó adatok (654000) / Felvett képzések / Képzési időszakok / Támogatási idő kivétel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r>
              <a:rPr sz="2400" b="1" dirty="0" err="1">
                <a:solidFill>
                  <a:srgbClr val="0B3D76"/>
                </a:solidFill>
                <a:latin typeface="Arial"/>
              </a:rPr>
              <a:t>Támogatási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idő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kivétel</a:t>
            </a:r>
            <a:r>
              <a:rPr sz="2400" b="1" dirty="0">
                <a:solidFill>
                  <a:srgbClr val="0B3D76"/>
                </a:solidFill>
                <a:latin typeface="Arial"/>
              </a:rPr>
              <a:t> – </a:t>
            </a:r>
            <a:r>
              <a:rPr sz="2400" b="1" dirty="0" err="1">
                <a:solidFill>
                  <a:srgbClr val="0B3D76"/>
                </a:solidFill>
                <a:latin typeface="Arial"/>
              </a:rPr>
              <a:t>importok</a:t>
            </a:r>
            <a:endParaRPr sz="2400" b="1" dirty="0">
              <a:solidFill>
                <a:srgbClr val="0B3D76"/>
              </a:solidFill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l"/>
            <a:endParaRPr sz="1240" b="0" dirty="0">
              <a:solidFill>
                <a:srgbClr val="4A9BE7"/>
              </a:solidFill>
              <a:latin typeface="Arial"/>
            </a:endParaRP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66707A"/>
                </a:solidFill>
                <a:latin typeface="Arial"/>
              </a:rPr>
              <a:t>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13232" y="1234440"/>
            <a:ext cx="3611880" cy="4434840"/>
          </a:xfrm>
          <a:prstGeom prst="roundRect">
            <a:avLst/>
          </a:prstGeom>
          <a:solidFill>
            <a:srgbClr val="F0FCF8"/>
          </a:solidFill>
          <a:ln w="14604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786384" y="1289304"/>
            <a:ext cx="3465576" cy="32918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22960" y="1330452"/>
            <a:ext cx="339242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250" b="1">
                <a:solidFill>
                  <a:srgbClr val="FFFFFF"/>
                </a:solidFill>
                <a:latin typeface="Arial"/>
              </a:rPr>
              <a:t>Féléves adatok import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1673352"/>
            <a:ext cx="3392424" cy="192597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Útvonal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Adminisztráció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(954000) /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Tanulmányi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adminisztráció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(1043000) /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Féléves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adatok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(115000)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Elérés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jobb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egér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menü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Féléves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adatok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import.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Típus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xlsx.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Új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mező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Támidőkivétel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462272" y="1234440"/>
            <a:ext cx="3611880" cy="4434840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4535424" y="1289304"/>
            <a:ext cx="346557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72000" y="1330452"/>
            <a:ext cx="339242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150" b="1">
                <a:solidFill>
                  <a:srgbClr val="FFFFFF"/>
                </a:solidFill>
                <a:latin typeface="Arial"/>
              </a:rPr>
              <a:t>Hallgató tanulmányi adatokkal (xml) import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0" y="1673352"/>
            <a:ext cx="3392424" cy="166007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Útvonal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Hallgatók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(54000)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Elérés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jobb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egér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menü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Hallgató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tanulmányi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adatokkal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(xml)” import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entitásba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új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Támidőkivétel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kerül</a:t>
            </a:r>
            <a:r>
              <a:rPr lang="hu-HU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pPr algn="l"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Mező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Támidőkivétel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indok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11312" y="1234440"/>
            <a:ext cx="3246120" cy="4434840"/>
          </a:xfrm>
          <a:prstGeom prst="roundRect">
            <a:avLst/>
          </a:prstGeom>
          <a:solidFill>
            <a:srgbClr val="FFF9F0"/>
          </a:solidFill>
          <a:ln w="14604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8284464" y="1289304"/>
            <a:ext cx="3099816" cy="329184"/>
          </a:xfrm>
          <a:prstGeom prst="roundRect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321040" y="1330452"/>
            <a:ext cx="30266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1210" b="1">
                <a:solidFill>
                  <a:srgbClr val="FFFFFF"/>
                </a:solidFill>
                <a:latin typeface="Arial"/>
              </a:rPr>
              <a:t>Hallgató tanulmányi adatokkal import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21040" y="1673352"/>
            <a:ext cx="3026664" cy="19441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Útvonal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Hallgatók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(54000)</a:t>
            </a:r>
          </a:p>
          <a:p>
            <a:pPr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Elérés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jobb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egér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menü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Hallgató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tanulmányi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adatokkal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import.</a:t>
            </a:r>
          </a:p>
          <a:p>
            <a:pPr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Típus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xlsx.</a:t>
            </a:r>
          </a:p>
          <a:p>
            <a:pPr>
              <a:lnSpc>
                <a:spcPct val="108000"/>
              </a:lnSpc>
              <a:spcAft>
                <a:spcPts val="200"/>
              </a:spcAft>
            </a:pP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Adatcsoport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(„$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Félév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”).</a:t>
            </a:r>
          </a:p>
          <a:p>
            <a:pPr>
              <a:lnSpc>
                <a:spcPct val="108000"/>
              </a:lnSpc>
              <a:spcAft>
                <a:spcPts val="200"/>
              </a:spcAft>
            </a:pP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Új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mező</a:t>
            </a:r>
            <a:r>
              <a:rPr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Támidőkivétel</a:t>
            </a:r>
            <a:r>
              <a:rPr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20" name="TextBox 15">
            <a:extLst>
              <a:ext uri="{FF2B5EF4-FFF2-40B4-BE49-F238E27FC236}">
                <a16:creationId xmlns:a16="http://schemas.microsoft.com/office/drawing/2014/main" id="{23CA8D3A-1022-4A4A-85C2-A4E312C4BD73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643780"/>
            <a:ext cx="10864677" cy="432991"/>
          </a:xfrm>
        </p:spPr>
        <p:txBody>
          <a:bodyPr/>
          <a:lstStyle/>
          <a:p>
            <a:r>
              <a:rPr lang="hu-HU" sz="2300" b="1" dirty="0"/>
              <a:t>Meglévő támogatási idő adatok automatikus átvezetése</a:t>
            </a:r>
            <a:endParaRPr sz="23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sz="1000" dirty="0">
                <a:solidFill>
                  <a:schemeClr val="accent1"/>
                </a:solidFill>
              </a:rPr>
              <a:t>FIR </a:t>
            </a:r>
            <a:r>
              <a:rPr sz="1000" dirty="0" err="1">
                <a:solidFill>
                  <a:schemeClr val="accent1"/>
                </a:solidFill>
              </a:rPr>
              <a:t>aktualitások</a:t>
            </a:r>
            <a:endParaRPr sz="1000" dirty="0">
              <a:solidFill>
                <a:schemeClr val="accent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sz="1000" dirty="0" err="1">
                <a:solidFill>
                  <a:schemeClr val="accent1"/>
                </a:solidFill>
              </a:rPr>
              <a:t>Hallgatói</a:t>
            </a:r>
            <a:r>
              <a:rPr sz="1000" dirty="0">
                <a:solidFill>
                  <a:schemeClr val="accent1"/>
                </a:solidFill>
              </a:rPr>
              <a:t> </a:t>
            </a:r>
            <a:r>
              <a:rPr sz="1000" dirty="0" err="1">
                <a:solidFill>
                  <a:schemeClr val="accent1"/>
                </a:solidFill>
              </a:rPr>
              <a:t>adatbejelentés</a:t>
            </a:r>
            <a:endParaRPr sz="1000" dirty="0">
              <a:solidFill>
                <a:schemeClr val="accent1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803379" y="2366075"/>
            <a:ext cx="5181601" cy="3912771"/>
          </a:xfrm>
        </p:spPr>
        <p:txBody>
          <a:bodyPr lIns="25400" rIns="25400">
            <a:normAutofit fontScale="92500"/>
          </a:bodyPr>
          <a:lstStyle/>
          <a:p>
            <a:pPr algn="just"/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Azoknál a féléveknél, amelyeknél korábban az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„Állami ösztöndíjas az </a:t>
            </a:r>
            <a:r>
              <a:rPr lang="hu-HU" sz="1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Nftv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47. § (6) bekezdés e) és f) pontja szerint”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finanszírozási státusz került feladásra (pénzügyi státusz2):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létrejön a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– tanári mesterszak szerinti kedvezmény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támogatási idő kivétel;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félév pénzügyi státusz2 értéke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„Állami ösztöndíjas”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értékre módosul;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Kódtétel összerendelés módosítás: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„Állami ösztöndíjas az </a:t>
            </a:r>
            <a:r>
              <a:rPr lang="hu-HU" sz="1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Nftv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47. § (6) bekezdés e) és f) pontja szerint”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pénzügyi státuszhoz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„Állami ösztöndíjas”</a:t>
            </a:r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pénzügyi státusz2 érték került átvezetésre, amely biztosítja a jövőbeni félévek helyes feladását is. </a:t>
            </a:r>
          </a:p>
          <a:p>
            <a:pPr algn="just"/>
            <a:r>
              <a:rPr lang="hu-HU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módosítás oka, hogy a kedvezmény a továbbiakban nem önálló finanszírozási formaként, hanem a támogatási idő kivétel adatkörében kerül jelentésre.</a:t>
            </a:r>
          </a:p>
          <a:p>
            <a:endParaRPr sz="1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6362700" y="1588803"/>
            <a:ext cx="5334000" cy="433387"/>
          </a:xfrm>
        </p:spPr>
        <p:txBody>
          <a:bodyPr>
            <a:normAutofit fontScale="92500"/>
          </a:bodyPr>
          <a:lstStyle/>
          <a:p>
            <a:r>
              <a:rPr lang="hu-HU" sz="2300" b="1" dirty="0"/>
              <a:t>Gyermekes hallgatókat megillető kedvezmény</a:t>
            </a:r>
            <a:endParaRPr sz="23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6362700" y="2299712"/>
            <a:ext cx="5334000" cy="3684006"/>
          </a:xfrm>
        </p:spPr>
        <p:txBody>
          <a:bodyPr lIns="25400" rIns="25400">
            <a:noAutofit/>
          </a:bodyPr>
          <a:lstStyle/>
          <a:p>
            <a:pPr algn="just"/>
            <a:r>
              <a:rPr lang="hu-HU" sz="1500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Támogatási idő kivétel – átmeneti eljárás – CSV állomány -  tárolt eljárás</a:t>
            </a:r>
          </a:p>
          <a:p>
            <a:pPr algn="just"/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1500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hu-HU" sz="1500" b="1" i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</a:t>
            </a:r>
            <a:r>
              <a:rPr lang="hu-HU" sz="1500" b="1" i="1" dirty="0" err="1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</a:t>
            </a:r>
            <a:r>
              <a:rPr lang="hu-HU" sz="1500" b="1" i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kivétel a 2024/25/1 félévtől”</a:t>
            </a: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1500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FDL lekérdezés futtatásával került listázásra az alábbi egyéncsoportok alapján: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</a:t>
            </a:r>
            <a:r>
              <a:rPr lang="hu-HU" sz="1500" b="1" dirty="0" err="1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</a:t>
            </a: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kivétel a 2024/25/2 félévtől kezdve”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</a:t>
            </a:r>
            <a:r>
              <a:rPr lang="hu-HU" sz="1500" b="1" dirty="0" err="1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</a:t>
            </a: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kivétel a 2025/26/1 félévtől kezdve”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„FIR </a:t>
            </a:r>
            <a:r>
              <a:rPr lang="hu-HU" sz="1500" b="1" dirty="0" err="1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támidő</a:t>
            </a:r>
            <a:r>
              <a:rPr lang="hu-HU" sz="1500" b="1" dirty="0">
                <a:solidFill>
                  <a:srgbClr val="006E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kivétel a 2025/26/2 félévtől kezdve”</a:t>
            </a:r>
          </a:p>
          <a:p>
            <a:pPr algn="just"/>
            <a:r>
              <a:rPr lang="hu-HU"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verziókihelyezés időpontjában a tárolt eljárás eredményeként listázott FIR-adatok alapján gyermekes kedvezménnyel rendelkező hallgatói féléveknél létrejön a </a:t>
            </a:r>
            <a:r>
              <a:rPr lang="hu-HU" sz="15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– gyermekes hallgatókat megillető kedvezmény</a:t>
            </a:r>
            <a:r>
              <a:rPr lang="hu-HU"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támogatási idő kivétel sor.</a:t>
            </a:r>
          </a:p>
          <a:p>
            <a:pPr algn="just"/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Vizsgálat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alapja</a:t>
            </a:r>
            <a:r>
              <a:rPr lang="hu-HU"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az OH által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XSD-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váltás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előtt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utoljára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betöltött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CSV </a:t>
            </a:r>
            <a:r>
              <a:rPr sz="15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állomány</a:t>
            </a:r>
            <a:r>
              <a:rPr sz="15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B5FC724-CE20-4B00-B39B-645DDEF05D3F}"/>
              </a:ext>
            </a:extLst>
          </p:cNvPr>
          <p:cNvSpPr txBox="1">
            <a:spLocks/>
          </p:cNvSpPr>
          <p:nvPr/>
        </p:nvSpPr>
        <p:spPr>
          <a:xfrm>
            <a:off x="381000" y="2083217"/>
            <a:ext cx="5334000" cy="43299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endParaRPr lang="hu-HU" sz="2300" b="1" dirty="0"/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0C7A929A-05AF-465B-833B-1ED62639EB97}"/>
              </a:ext>
            </a:extLst>
          </p:cNvPr>
          <p:cNvSpPr/>
          <p:nvPr/>
        </p:nvSpPr>
        <p:spPr>
          <a:xfrm>
            <a:off x="548309" y="1190581"/>
            <a:ext cx="111483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400" dirty="0">
                <a:solidFill>
                  <a:schemeClr val="accent1"/>
                </a:solidFill>
              </a:rPr>
              <a:t>A verziófrissítés a korábban nyilvántartott támogatási idő kedvezményeket automatikusan átalakítja az új FIR 11.0 szerinti adatszerkezetre.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4449EF2E-FB17-443D-914D-CB5C0D6FA5E4}"/>
              </a:ext>
            </a:extLst>
          </p:cNvPr>
          <p:cNvSpPr/>
          <p:nvPr/>
        </p:nvSpPr>
        <p:spPr>
          <a:xfrm>
            <a:off x="638297" y="1648887"/>
            <a:ext cx="5289341" cy="383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lnSpc>
                <a:spcPct val="90000"/>
              </a:lnSpc>
              <a:spcBef>
                <a:spcPts val="1000"/>
              </a:spcBef>
            </a:pPr>
            <a:r>
              <a:rPr lang="hu-HU" sz="2100" b="1" dirty="0">
                <a:solidFill>
                  <a:schemeClr val="accent1"/>
                </a:solidFill>
                <a:latin typeface="+mj-lt"/>
              </a:rPr>
              <a:t>Tanári mesterszak szerinti kedvezmény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dirty="0"/>
              <a:t>Oklevélmelléklet változásai</a:t>
            </a:r>
            <a:endParaRPr sz="36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sz="1000"/>
              <a:t>FIR aktualitások</a:t>
            </a:r>
          </a:p>
        </p:txBody>
      </p:sp>
    </p:spTree>
    <p:extLst>
      <p:ext uri="{BB962C8B-B14F-4D97-AF65-F5344CB8AC3E}">
        <p14:creationId xmlns:p14="http://schemas.microsoft.com/office/powerpoint/2010/main" val="2300883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8674" y="1702593"/>
            <a:ext cx="9740472" cy="432991"/>
          </a:xfrm>
        </p:spPr>
        <p:txBody>
          <a:bodyPr/>
          <a:lstStyle/>
          <a:p>
            <a:r>
              <a:rPr sz="2300" b="1" dirty="0" err="1">
                <a:solidFill>
                  <a:schemeClr val="bg2"/>
                </a:solidFill>
              </a:rPr>
              <a:t>Oklevélmelléklet</a:t>
            </a:r>
            <a:r>
              <a:rPr sz="2300" b="1" dirty="0">
                <a:solidFill>
                  <a:schemeClr val="bg2"/>
                </a:solidFill>
              </a:rPr>
              <a:t> </a:t>
            </a:r>
            <a:r>
              <a:rPr sz="2300" b="1" dirty="0" err="1">
                <a:solidFill>
                  <a:schemeClr val="bg2"/>
                </a:solidFill>
              </a:rPr>
              <a:t>adatainak</a:t>
            </a:r>
            <a:r>
              <a:rPr sz="2300" b="1" dirty="0">
                <a:solidFill>
                  <a:schemeClr val="bg2"/>
                </a:solidFill>
              </a:rPr>
              <a:t> </a:t>
            </a:r>
            <a:r>
              <a:rPr sz="2300" b="1" dirty="0" err="1">
                <a:solidFill>
                  <a:schemeClr val="bg2"/>
                </a:solidFill>
              </a:rPr>
              <a:t>kivezetése</a:t>
            </a:r>
            <a:endParaRPr sz="2300" b="1" dirty="0">
              <a:solidFill>
                <a:schemeClr val="bg2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sz="1000" dirty="0"/>
              <a:t>FIR </a:t>
            </a:r>
            <a:r>
              <a:rPr sz="1000" dirty="0" err="1"/>
              <a:t>aktualitások</a:t>
            </a:r>
            <a:endParaRPr sz="1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sz="1000"/>
              <a:t>Hallgatói adatbejelentés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 lIns="25400" rIns="25400"/>
          <a:lstStyle/>
          <a:p>
            <a:r>
              <a:rPr sz="1800" dirty="0"/>
              <a:t>Az </a:t>
            </a:r>
            <a:r>
              <a:rPr sz="1800" dirty="0" err="1"/>
              <a:t>oklevélszerzéshez</a:t>
            </a:r>
            <a:r>
              <a:rPr sz="1800" dirty="0"/>
              <a:t> </a:t>
            </a:r>
            <a:r>
              <a:rPr sz="1800" dirty="0" err="1"/>
              <a:t>kapcsolódó</a:t>
            </a:r>
            <a:r>
              <a:rPr sz="1800" dirty="0"/>
              <a:t> </a:t>
            </a:r>
            <a:r>
              <a:rPr sz="1800" dirty="0" err="1"/>
              <a:t>Oklevélmelléklet</a:t>
            </a:r>
            <a:r>
              <a:rPr sz="1800" dirty="0"/>
              <a:t> </a:t>
            </a:r>
            <a:r>
              <a:rPr sz="1800" dirty="0" err="1"/>
              <a:t>adatkör</a:t>
            </a:r>
            <a:r>
              <a:rPr sz="1800" dirty="0"/>
              <a:t> </a:t>
            </a:r>
            <a:r>
              <a:rPr sz="1800" dirty="0" err="1"/>
              <a:t>törlésre</a:t>
            </a:r>
            <a:r>
              <a:rPr sz="1800" dirty="0"/>
              <a:t> </a:t>
            </a:r>
            <a:r>
              <a:rPr sz="1800" dirty="0" err="1"/>
              <a:t>kerül</a:t>
            </a:r>
            <a:r>
              <a:rPr sz="1800" dirty="0"/>
              <a:t> a FIR-</a:t>
            </a:r>
            <a:r>
              <a:rPr sz="1800" dirty="0" err="1"/>
              <a:t>ből</a:t>
            </a:r>
            <a:r>
              <a:rPr sz="1800" dirty="0"/>
              <a:t>.</a:t>
            </a:r>
          </a:p>
          <a:p>
            <a:r>
              <a:rPr sz="1800" dirty="0"/>
              <a:t>Az </a:t>
            </a:r>
            <a:r>
              <a:rPr sz="1800" dirty="0" err="1"/>
              <a:t>oklevélmelléklethez</a:t>
            </a:r>
            <a:r>
              <a:rPr sz="1800" dirty="0"/>
              <a:t> </a:t>
            </a:r>
            <a:r>
              <a:rPr sz="1800" dirty="0" err="1"/>
              <a:t>kapcsolódó</a:t>
            </a:r>
            <a:r>
              <a:rPr sz="1800" dirty="0"/>
              <a:t> Lap </a:t>
            </a:r>
            <a:r>
              <a:rPr sz="1800" dirty="0" err="1"/>
              <a:t>adatkör</a:t>
            </a:r>
            <a:r>
              <a:rPr sz="1800" dirty="0"/>
              <a:t> is </a:t>
            </a:r>
            <a:r>
              <a:rPr sz="1800" dirty="0" err="1"/>
              <a:t>törlésre</a:t>
            </a:r>
            <a:r>
              <a:rPr sz="1800" dirty="0"/>
              <a:t> </a:t>
            </a:r>
            <a:r>
              <a:rPr sz="1800" dirty="0" err="1"/>
              <a:t>kerül</a:t>
            </a:r>
            <a:r>
              <a:rPr sz="1800" dirty="0"/>
              <a:t>.</a:t>
            </a:r>
          </a:p>
          <a:p>
            <a:r>
              <a:rPr sz="1800" dirty="0"/>
              <a:t>Az </a:t>
            </a:r>
            <a:r>
              <a:rPr sz="1800" dirty="0" err="1"/>
              <a:t>oklevélszerzés</a:t>
            </a:r>
            <a:r>
              <a:rPr sz="1800" dirty="0"/>
              <a:t>, </a:t>
            </a:r>
            <a:r>
              <a:rPr sz="1800" dirty="0" err="1"/>
              <a:t>az</a:t>
            </a:r>
            <a:r>
              <a:rPr sz="1800" dirty="0"/>
              <a:t> </a:t>
            </a:r>
            <a:r>
              <a:rPr sz="1800" dirty="0" err="1"/>
              <a:t>oklevél</a:t>
            </a:r>
            <a:r>
              <a:rPr sz="1800" dirty="0"/>
              <a:t> </a:t>
            </a:r>
            <a:r>
              <a:rPr sz="1800" dirty="0" err="1"/>
              <a:t>és</a:t>
            </a:r>
            <a:r>
              <a:rPr sz="1800" dirty="0"/>
              <a:t> a </a:t>
            </a:r>
            <a:r>
              <a:rPr sz="1800" dirty="0" err="1"/>
              <a:t>végzettség</a:t>
            </a:r>
            <a:r>
              <a:rPr sz="1800" dirty="0"/>
              <a:t> </a:t>
            </a:r>
            <a:r>
              <a:rPr sz="1800" dirty="0" err="1"/>
              <a:t>adatkörök</a:t>
            </a:r>
            <a:r>
              <a:rPr sz="1800" dirty="0"/>
              <a:t> </a:t>
            </a:r>
            <a:r>
              <a:rPr sz="1800" dirty="0" err="1"/>
              <a:t>jelentését</a:t>
            </a:r>
            <a:r>
              <a:rPr sz="1800" dirty="0"/>
              <a:t> a </a:t>
            </a:r>
            <a:r>
              <a:rPr sz="1800" dirty="0" err="1"/>
              <a:t>módosítás</a:t>
            </a:r>
            <a:r>
              <a:rPr sz="1800" dirty="0"/>
              <a:t> </a:t>
            </a:r>
            <a:r>
              <a:rPr sz="1800" dirty="0" err="1"/>
              <a:t>nem</a:t>
            </a:r>
            <a:r>
              <a:rPr sz="1800" dirty="0"/>
              <a:t> </a:t>
            </a:r>
            <a:r>
              <a:rPr sz="1800" dirty="0" err="1"/>
              <a:t>érinti</a:t>
            </a:r>
            <a:r>
              <a:rPr sz="1800" dirty="0"/>
              <a:t>.</a:t>
            </a:r>
          </a:p>
          <a:p>
            <a:r>
              <a:rPr sz="1800" dirty="0"/>
              <a:t>Az </a:t>
            </a:r>
            <a:r>
              <a:rPr sz="1800" dirty="0" err="1"/>
              <a:t>intézményi</a:t>
            </a:r>
            <a:r>
              <a:rPr sz="1800" dirty="0"/>
              <a:t> </a:t>
            </a:r>
            <a:r>
              <a:rPr sz="1800" dirty="0" err="1"/>
              <a:t>adatkezelést</a:t>
            </a:r>
            <a:r>
              <a:rPr sz="1800" dirty="0"/>
              <a:t> a </a:t>
            </a:r>
            <a:r>
              <a:rPr sz="1800" dirty="0" err="1"/>
              <a:t>változás</a:t>
            </a:r>
            <a:r>
              <a:rPr sz="1800" dirty="0"/>
              <a:t> </a:t>
            </a:r>
            <a:r>
              <a:rPr sz="1800" dirty="0" err="1"/>
              <a:t>nem</a:t>
            </a:r>
            <a:r>
              <a:rPr sz="1800" dirty="0"/>
              <a:t> </a:t>
            </a:r>
            <a:r>
              <a:rPr sz="1800" dirty="0" err="1"/>
              <a:t>érinti</a:t>
            </a:r>
            <a:r>
              <a:rPr lang="hu-HU" dirty="0"/>
              <a:t>.</a:t>
            </a:r>
          </a:p>
          <a:p>
            <a:r>
              <a:rPr lang="hu-HU" sz="1800" dirty="0"/>
              <a:t>Intézményi feladat: teljes feladás indítása</a:t>
            </a:r>
            <a:endParaRPr sz="1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0120" y="2743200"/>
            <a:ext cx="10241280" cy="6400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Az átállással kapcsolatos ütemezés és mérföldkövek bemutatása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FFFFFF"/>
                </a:solidFill>
                <a:latin typeface="Arial"/>
              </a:rPr>
              <a:t>14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3B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template_pages/page-0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66928" y="438912"/>
            <a:ext cx="11064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XSD váltás (11.0 FIR XSD)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 1"/>
          <p:cNvSpPr/>
          <p:nvPr/>
        </p:nvSpPr>
        <p:spPr>
          <a:xfrm>
            <a:off x="603504" y="987552"/>
            <a:ext cx="7680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Neptun oldali ütemezés és FIR mérföldkövek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5" name="Shape 2"/>
          <p:cNvSpPr/>
          <p:nvPr/>
        </p:nvSpPr>
        <p:spPr>
          <a:xfrm>
            <a:off x="841248" y="3127248"/>
            <a:ext cx="10652760" cy="128016"/>
          </a:xfrm>
          <a:prstGeom prst="rightArrow">
            <a:avLst/>
          </a:prstGeom>
          <a:solidFill>
            <a:srgbClr val="D8EAF7">
              <a:alpha val="95000"/>
            </a:srgbClr>
          </a:solidFill>
          <a:ln w="8890">
            <a:solidFill>
              <a:srgbClr val="FFFFFF">
                <a:alpha val="8000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Shape 3"/>
          <p:cNvSpPr/>
          <p:nvPr/>
        </p:nvSpPr>
        <p:spPr>
          <a:xfrm>
            <a:off x="1216152" y="2788920"/>
            <a:ext cx="256032" cy="256032"/>
          </a:xfrm>
          <a:prstGeom prst="ellipse">
            <a:avLst/>
          </a:prstGeom>
          <a:solidFill>
            <a:srgbClr val="32BEE7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143000" y="2715768"/>
            <a:ext cx="402336" cy="402336"/>
          </a:xfrm>
          <a:prstGeom prst="ellipse">
            <a:avLst/>
          </a:prstGeom>
          <a:solidFill>
            <a:srgbClr val="32BEE7">
              <a:alpha val="28000"/>
            </a:srgbClr>
          </a:solidFill>
          <a:ln w="15240">
            <a:solidFill>
              <a:srgbClr val="32BEE7">
                <a:alpha val="9500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Text 5"/>
          <p:cNvSpPr/>
          <p:nvPr/>
        </p:nvSpPr>
        <p:spPr>
          <a:xfrm>
            <a:off x="315468" y="1847088"/>
            <a:ext cx="205740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2026.07.20.
</a:t>
            </a:r>
            <a:r>
              <a:rPr kumimoji="0" lang="en-US" sz="14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Neptun 2026.2</a:t>
            </a:r>
            <a:endParaRPr kumimoji="0" lang="en-US" sz="148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8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verzió kiadása</a:t>
            </a:r>
            <a:endParaRPr kumimoji="0" lang="en-US" sz="148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9" name="Shape 6"/>
          <p:cNvSpPr/>
          <p:nvPr/>
        </p:nvSpPr>
        <p:spPr>
          <a:xfrm>
            <a:off x="3099816" y="2788920"/>
            <a:ext cx="256032" cy="256032"/>
          </a:xfrm>
          <a:prstGeom prst="ellipse">
            <a:avLst/>
          </a:prstGeom>
          <a:solidFill>
            <a:srgbClr val="4AA3DF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Text 7"/>
          <p:cNvSpPr/>
          <p:nvPr/>
        </p:nvSpPr>
        <p:spPr>
          <a:xfrm>
            <a:off x="2336292" y="3675888"/>
            <a:ext cx="1783080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2026.07.20-ig
</a:t>
            </a: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FIR–FELVI szinkron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2026A-ra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5010912" y="2788920"/>
            <a:ext cx="256032" cy="256032"/>
          </a:xfrm>
          <a:prstGeom prst="ellipse">
            <a:avLst/>
          </a:prstGeom>
          <a:solidFill>
            <a:srgbClr val="37C8B0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Text 9"/>
          <p:cNvSpPr/>
          <p:nvPr/>
        </p:nvSpPr>
        <p:spPr>
          <a:xfrm>
            <a:off x="4247388" y="1847088"/>
            <a:ext cx="178308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2026.07.23.
</a:t>
            </a: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2026A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vonalhúzás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13" name="Shape 10"/>
          <p:cNvSpPr/>
          <p:nvPr/>
        </p:nvSpPr>
        <p:spPr>
          <a:xfrm>
            <a:off x="6931152" y="2788920"/>
            <a:ext cx="256032" cy="256032"/>
          </a:xfrm>
          <a:prstGeom prst="ellipse">
            <a:avLst/>
          </a:prstGeom>
          <a:solidFill>
            <a:srgbClr val="8BD66D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6167628" y="3675888"/>
            <a:ext cx="1783080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2026.07.24.
</a:t>
            </a:r>
            <a:r>
              <a:rPr kumimoji="0" lang="hu-HU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JEDI (</a:t>
            </a:r>
            <a:r>
              <a:rPr kumimoji="0" lang="en-US" sz="136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Gólya</a:t>
            </a:r>
            <a:r>
              <a:rPr kumimoji="0" lang="hu-HU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)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adatállomány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átadása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9262872" y="2788920"/>
            <a:ext cx="256032" cy="256032"/>
          </a:xfrm>
          <a:prstGeom prst="ellipse">
            <a:avLst/>
          </a:prstGeom>
          <a:solidFill>
            <a:srgbClr val="F2A24B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8499348" y="1847088"/>
            <a:ext cx="1783080" cy="868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2026.07.27–29.
</a:t>
            </a:r>
            <a:r>
              <a:rPr kumimoji="0" lang="en-US" sz="136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FIR XSD váltás</a:t>
            </a:r>
            <a:endParaRPr kumimoji="0" lang="en-US" sz="136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2240280" y="5321808"/>
            <a:ext cx="7726680" cy="566928"/>
          </a:xfrm>
          <a:prstGeom prst="roundRect">
            <a:avLst>
              <a:gd name="adj" fmla="val 12903"/>
            </a:avLst>
          </a:prstGeom>
          <a:solidFill>
            <a:srgbClr val="0E4F7F">
              <a:alpha val="90000"/>
            </a:srgbClr>
          </a:solidFill>
          <a:ln w="15240">
            <a:solidFill>
              <a:srgbClr val="32BEE7">
                <a:alpha val="80000"/>
              </a:srgbClr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2487168" y="5468112"/>
            <a:ext cx="7223760" cy="28346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2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A Neptun 2026.2-es verzió tartalmazza a FIR 11.0 XSD-váltáshoz szükséges Neptun oldali fejlesztéseket.</a:t>
            </a:r>
            <a:endParaRPr kumimoji="0" lang="en-US" sz="132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60120" y="5989320"/>
            <a:ext cx="10287000" cy="402336"/>
          </a:xfrm>
          <a:prstGeom prst="roundRect">
            <a:avLst/>
          </a:prstGeom>
          <a:solidFill>
            <a:srgbClr val="DDF2F0"/>
          </a:solidFill>
          <a:ln w="12700">
            <a:solidFill>
              <a:srgbClr val="2AB8A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20" b="1" i="0" u="none" strike="noStrike" kern="1200" cap="none" spc="0" normalizeH="0" baseline="0" noProof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OH tájékoztatás: az átállás és az ellenőrzések kapcsán kérjük az OH aktuális tájékoztatását is figyelemmel kísérni.</a:t>
            </a:r>
          </a:p>
        </p:txBody>
      </p:sp>
      <p:sp>
        <p:nvSpPr>
          <p:cNvPr id="20" name="Shape 14">
            <a:extLst>
              <a:ext uri="{FF2B5EF4-FFF2-40B4-BE49-F238E27FC236}">
                <a16:creationId xmlns:a16="http://schemas.microsoft.com/office/drawing/2014/main" id="{429DAEEF-F4FB-4D8A-AE99-130CC970FED9}"/>
              </a:ext>
            </a:extLst>
          </p:cNvPr>
          <p:cNvSpPr/>
          <p:nvPr/>
        </p:nvSpPr>
        <p:spPr>
          <a:xfrm>
            <a:off x="4353285" y="854922"/>
            <a:ext cx="7726680" cy="708701"/>
          </a:xfrm>
          <a:prstGeom prst="roundRect">
            <a:avLst>
              <a:gd name="adj" fmla="val 12903"/>
            </a:avLst>
          </a:prstGeom>
          <a:solidFill>
            <a:srgbClr val="0E4F7F">
              <a:alpha val="90000"/>
            </a:srgbClr>
          </a:solidFill>
          <a:ln w="15240">
            <a:solidFill>
              <a:srgbClr val="32BEE7">
                <a:alpha val="80000"/>
              </a:srgbClr>
            </a:solidFill>
            <a:prstDash val="solid"/>
          </a:ln>
        </p:spPr>
        <p:txBody>
          <a:bodyPr/>
          <a:lstStyle/>
          <a:p>
            <a:pPr algn="ctr"/>
            <a:r>
              <a:rPr lang="hu-HU" sz="1320" b="1" dirty="0">
                <a:solidFill>
                  <a:srgbClr val="FFFFFF"/>
                </a:solidFill>
                <a:latin typeface="Calibri" pitchFamily="34" charset="0"/>
                <a:ea typeface="Prompt" pitchFamily="34" charset="-122"/>
              </a:rPr>
              <a:t>A JEDI állományok struktúrájában nem történt változás. A törzsadatváltozás elérhető az intézményeknél a 2025.3-as (2025.3.34-es javítóállomány), 2026.1-es (2026.1.20-as javítóállomány) és a legújabb 2026.2-es verzióval is.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1" name="Shape 12">
            <a:extLst>
              <a:ext uri="{FF2B5EF4-FFF2-40B4-BE49-F238E27FC236}">
                <a16:creationId xmlns:a16="http://schemas.microsoft.com/office/drawing/2014/main" id="{97820502-A066-4434-A056-0FA301145CCE}"/>
              </a:ext>
            </a:extLst>
          </p:cNvPr>
          <p:cNvSpPr/>
          <p:nvPr/>
        </p:nvSpPr>
        <p:spPr>
          <a:xfrm>
            <a:off x="11302001" y="2788920"/>
            <a:ext cx="256032" cy="256032"/>
          </a:xfrm>
          <a:prstGeom prst="ellipse">
            <a:avLst/>
          </a:prstGeom>
          <a:solidFill>
            <a:srgbClr val="FFFF00"/>
          </a:solidFill>
          <a:ln w="15240">
            <a:solidFill>
              <a:srgbClr val="FFFFFF"/>
            </a:solidFill>
            <a:prstDash val="solid"/>
          </a:ln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" name="Text 11">
            <a:extLst>
              <a:ext uri="{FF2B5EF4-FFF2-40B4-BE49-F238E27FC236}">
                <a16:creationId xmlns:a16="http://schemas.microsoft.com/office/drawing/2014/main" id="{68D4D89A-7C23-40E8-BF3A-4C2A78DF176B}"/>
              </a:ext>
            </a:extLst>
          </p:cNvPr>
          <p:cNvSpPr/>
          <p:nvPr/>
        </p:nvSpPr>
        <p:spPr>
          <a:xfrm>
            <a:off x="10650207" y="3566160"/>
            <a:ext cx="1541488" cy="10241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2026.07.</a:t>
            </a:r>
            <a:r>
              <a:rPr kumimoji="0" lang="hu-HU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30-tól</a:t>
            </a:r>
            <a:r>
              <a:rPr kumimoji="0" lang="en-US" sz="136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
</a:t>
            </a:r>
            <a:r>
              <a:rPr kumimoji="0" lang="hu-HU" sz="136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11.0 </a:t>
            </a:r>
            <a:r>
              <a:rPr kumimoji="0" lang="hu-HU" sz="136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xsd</a:t>
            </a:r>
            <a:r>
              <a:rPr kumimoji="0" lang="hu-HU" sz="136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Prompt" pitchFamily="34" charset="-122"/>
                <a:cs typeface="Prompt" pitchFamily="34" charset="-120"/>
              </a:rPr>
              <a:t> szerinti FIR-es kommunikáció</a:t>
            </a:r>
            <a:endParaRPr kumimoji="0" lang="en-US" sz="136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omp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3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Átállási</a:t>
            </a:r>
            <a:r>
              <a:rPr kumimoji="0" sz="23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3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folyamat</a:t>
            </a:r>
            <a:r>
              <a:rPr kumimoji="0" sz="23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3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23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3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intézményi</a:t>
            </a:r>
            <a:r>
              <a:rPr kumimoji="0" sz="2300" b="1" i="0" u="none" strike="noStrike" kern="1200" cap="none" spc="0" normalizeH="0" baseline="0" noProof="0" dirty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2300" b="1" i="0" u="none" strike="noStrike" kern="1200" cap="none" spc="0" normalizeH="0" baseline="0" noProof="0" dirty="0" err="1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teendők</a:t>
            </a:r>
            <a:endParaRPr kumimoji="0" sz="2300" b="1" i="0" u="none" strike="noStrike" kern="1200" cap="none" spc="0" normalizeH="0" baseline="0" noProof="0" dirty="0">
              <a:ln>
                <a:noFill/>
              </a:ln>
              <a:solidFill>
                <a:srgbClr val="0B3D7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0" normalizeH="0" baseline="0" noProof="0">
                <a:ln>
                  <a:noFill/>
                </a:ln>
                <a:solidFill>
                  <a:srgbClr val="4F9DE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8680" y="1554480"/>
            <a:ext cx="2331720" cy="1170432"/>
          </a:xfrm>
          <a:prstGeom prst="roundRect">
            <a:avLst/>
          </a:prstGeom>
          <a:solidFill>
            <a:srgbClr val="F0FCF8"/>
          </a:solidFill>
          <a:ln w="12700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941832" y="1627632"/>
            <a:ext cx="310896" cy="310896"/>
          </a:xfrm>
          <a:prstGeom prst="ellipse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7552" y="1664208"/>
            <a:ext cx="2286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07592" y="1645920"/>
            <a:ext cx="213055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39BFA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Tervezés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8408" y="1947672"/>
            <a:ext cx="2112264" cy="694944"/>
          </a:xfrm>
          <a:prstGeom prst="rect">
            <a:avLst/>
          </a:prstGeom>
          <a:noFill/>
        </p:spPr>
        <p:txBody>
          <a:bodyPr wrap="square" lIns="101600" tIns="50800" rIns="76200" bIns="25400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Ütemezés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erőforrás-tervezés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13" name="Chevron 12"/>
          <p:cNvSpPr/>
          <p:nvPr/>
        </p:nvSpPr>
        <p:spPr>
          <a:xfrm>
            <a:off x="3236976" y="1993392"/>
            <a:ext cx="320040" cy="274320"/>
          </a:xfrm>
          <a:prstGeom prst="chevron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611880" y="1554480"/>
            <a:ext cx="2331720" cy="1170432"/>
          </a:xfrm>
          <a:prstGeom prst="roundRect">
            <a:avLst/>
          </a:prstGeom>
          <a:solidFill>
            <a:srgbClr val="F6FAFF"/>
          </a:solidFill>
          <a:ln w="12700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685032" y="1627632"/>
            <a:ext cx="310896" cy="310896"/>
          </a:xfrm>
          <a:prstGeom prst="ellipse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30752" y="1664208"/>
            <a:ext cx="2286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50792" y="1645920"/>
            <a:ext cx="213055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4A9BE7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Telepítés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21608" y="1947672"/>
            <a:ext cx="2112264" cy="694944"/>
          </a:xfrm>
          <a:prstGeom prst="rect">
            <a:avLst/>
          </a:prstGeom>
          <a:noFill/>
        </p:spPr>
        <p:txBody>
          <a:bodyPr wrap="square" lIns="101600" tIns="50800" rIns="76200" bIns="25400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2026.2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telepítése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az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első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FIR-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feladás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előtt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19" name="Chevron 18"/>
          <p:cNvSpPr/>
          <p:nvPr/>
        </p:nvSpPr>
        <p:spPr>
          <a:xfrm>
            <a:off x="6012180" y="1977534"/>
            <a:ext cx="320040" cy="274320"/>
          </a:xfrm>
          <a:prstGeom prst="chevron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355080" y="1554480"/>
            <a:ext cx="2331720" cy="1170432"/>
          </a:xfrm>
          <a:prstGeom prst="roundRect">
            <a:avLst/>
          </a:prstGeom>
          <a:solidFill>
            <a:srgbClr val="F6FCF1"/>
          </a:solidFill>
          <a:ln w="12700">
            <a:solidFill>
              <a:srgbClr val="93C6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428232" y="1627632"/>
            <a:ext cx="310896" cy="310896"/>
          </a:xfrm>
          <a:prstGeom prst="ellipse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73952" y="1664208"/>
            <a:ext cx="2286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93992" y="1645920"/>
            <a:ext cx="213055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93C6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Ellenőrzés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31905" y="1967926"/>
            <a:ext cx="2112264" cy="694944"/>
          </a:xfrm>
          <a:prstGeom prst="rect">
            <a:avLst/>
          </a:prstGeom>
          <a:noFill/>
        </p:spPr>
        <p:txBody>
          <a:bodyPr wrap="square" lIns="101600" tIns="50800" rIns="76200" bIns="25400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Átforgatások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terítéskérés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ellenőrzése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25" name="Chevron 24"/>
          <p:cNvSpPr/>
          <p:nvPr/>
        </p:nvSpPr>
        <p:spPr>
          <a:xfrm>
            <a:off x="8753897" y="1993392"/>
            <a:ext cx="320040" cy="274320"/>
          </a:xfrm>
          <a:prstGeom prst="chevron">
            <a:avLst/>
          </a:prstGeom>
          <a:solidFill>
            <a:srgbClr val="93C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9098280" y="1554480"/>
            <a:ext cx="2331720" cy="1170432"/>
          </a:xfrm>
          <a:prstGeom prst="roundRect">
            <a:avLst/>
          </a:prstGeom>
          <a:solidFill>
            <a:srgbClr val="FFF9F0"/>
          </a:solidFill>
          <a:ln w="12700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9171432" y="1627632"/>
            <a:ext cx="310896" cy="310896"/>
          </a:xfrm>
          <a:prstGeom prst="ellipse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17152" y="1664208"/>
            <a:ext cx="228600" cy="164592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537192" y="1645920"/>
            <a:ext cx="2130552" cy="201168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50" b="1" i="0" u="none" strike="noStrike" kern="1200" cap="none" spc="0" normalizeH="0" baseline="0" noProof="0">
                <a:ln>
                  <a:noFill/>
                </a:ln>
                <a:solidFill>
                  <a:srgbClr val="E79D4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Első FIR-feladás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258300" y="1966336"/>
            <a:ext cx="2112264" cy="694944"/>
          </a:xfrm>
          <a:prstGeom prst="rect">
            <a:avLst/>
          </a:prstGeom>
          <a:noFill/>
        </p:spPr>
        <p:txBody>
          <a:bodyPr wrap="square" lIns="101600" tIns="50800" rIns="76200" bIns="25400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Teljes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hallgatói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alkalmazotti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feladás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68680" y="3657600"/>
            <a:ext cx="4892040" cy="2029968"/>
          </a:xfrm>
          <a:prstGeom prst="roundRect">
            <a:avLst/>
          </a:prstGeom>
          <a:solidFill>
            <a:srgbClr val="FFF3F3"/>
          </a:solidFill>
          <a:ln w="14604">
            <a:solidFill>
              <a:srgbClr val="D63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941832" y="3712464"/>
            <a:ext cx="4745736" cy="329184"/>
          </a:xfrm>
          <a:prstGeom prst="roundRect">
            <a:avLst/>
          </a:prstGeom>
          <a:solidFill>
            <a:srgbClr val="D63C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78408" y="3753612"/>
            <a:ext cx="467258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500" b="1" dirty="0">
                <a:solidFill>
                  <a:srgbClr val="184A70"/>
                </a:solidFill>
                <a:latin typeface="Calibri"/>
              </a:rPr>
              <a:t>Fontos!</a:t>
            </a:r>
            <a:endParaRPr kumimoji="0" sz="135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32606" y="4073630"/>
            <a:ext cx="4672584" cy="17143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lang="hu-HU" sz="1200" dirty="0">
                <a:solidFill>
                  <a:schemeClr val="tx2"/>
                </a:solidFill>
                <a:latin typeface="Calibri"/>
              </a:rPr>
              <a:t>2025.3-as verzió támogatása megszüntetésre kerül. </a:t>
            </a:r>
          </a:p>
          <a:p>
            <a:pPr marL="0" marR="0" lvl="0" indent="0" algn="l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Támogatott verziók: 2026.1-es verzió és a 2026.2-es verzió </a:t>
            </a:r>
          </a:p>
          <a:p>
            <a:pPr>
              <a:lnSpc>
                <a:spcPct val="108000"/>
              </a:lnSpc>
              <a:spcAft>
                <a:spcPts val="200"/>
              </a:spcAft>
              <a:defRPr/>
            </a:pPr>
            <a:r>
              <a:rPr lang="hu-HU" sz="1200" dirty="0">
                <a:solidFill>
                  <a:schemeClr val="tx2"/>
                </a:solidFill>
              </a:rPr>
              <a:t>2026. július 30-a után a FIR-adatszolgáltatás kizárólag a 2026.2-es </a:t>
            </a:r>
            <a:r>
              <a:rPr lang="hu-HU" sz="1200" dirty="0" err="1">
                <a:solidFill>
                  <a:schemeClr val="tx2"/>
                </a:solidFill>
              </a:rPr>
              <a:t>Neptun</a:t>
            </a:r>
            <a:r>
              <a:rPr lang="hu-HU" sz="1200" dirty="0">
                <a:solidFill>
                  <a:schemeClr val="tx2"/>
                </a:solidFill>
              </a:rPr>
              <a:t> verzióval biztosított. </a:t>
            </a: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Korábbi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verzióval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FIR-es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adatok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küldése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fogadása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nem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lesz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0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lehetséges</a:t>
            </a:r>
            <a:r>
              <a:rPr kumimoji="0" sz="12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lnSpc>
                <a:spcPct val="108000"/>
              </a:lnSpc>
              <a:spcAft>
                <a:spcPts val="200"/>
              </a:spcAft>
            </a:pPr>
            <a:r>
              <a:rPr lang="hu-HU" sz="1200" dirty="0">
                <a:solidFill>
                  <a:schemeClr val="tx2"/>
                </a:solidFill>
                <a:latin typeface="Calibri"/>
              </a:rPr>
              <a:t>Az XSD 11.0 strukturális módosításai miatt az új verzió nem kompatibilis a 10.1-es verzióval.</a:t>
            </a:r>
          </a:p>
          <a:p>
            <a:pPr marL="0" marR="0" lvl="0" indent="0" algn="l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6172200" y="3657600"/>
            <a:ext cx="4892040" cy="2087704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245352" y="3712464"/>
            <a:ext cx="474573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281928" y="3753612"/>
            <a:ext cx="467258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1200" cap="none" spc="0" normalizeH="0" baseline="0" noProof="0">
                <a:ln>
                  <a:noFill/>
                </a:ln>
                <a:solidFill>
                  <a:srgbClr val="184A7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Ellenőrzési pontok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281928" y="4096512"/>
            <a:ext cx="4672584" cy="12786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Terítéskérés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válaszkonténerek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feldolgozásának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ellenőrzése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sz="142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Verziószkript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duális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adatok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támogatási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idő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kedvezmények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átforgatásának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ellenőrzése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hu-HU" sz="115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1150" dirty="0">
                <a:solidFill>
                  <a:schemeClr val="tx2"/>
                </a:solidFill>
                <a:latin typeface="Calibri"/>
              </a:rPr>
              <a:t>Teljes hallgatói, oktatói adatszolgáltatás indítása – OSZNY probléma – 8. számú FIR füzet 3. számú melléklete ad segítséget.</a:t>
            </a: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Első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FIR-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feladás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után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beépült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adatok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FIR-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válaszok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hibajegyek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1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vizsgálata</a:t>
            </a:r>
            <a:r>
              <a:rPr kumimoji="0" sz="11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hu-HU" sz="115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15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9" name="Picture 38" descr="shiel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0" y="393192"/>
            <a:ext cx="347472" cy="347472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722376" y="1170432"/>
            <a:ext cx="960120" cy="45720"/>
          </a:xfrm>
          <a:prstGeom prst="rect">
            <a:avLst/>
          </a:prstGeom>
          <a:solidFill>
            <a:srgbClr val="2EB4A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ounded Rectangle 23">
            <a:extLst>
              <a:ext uri="{FF2B5EF4-FFF2-40B4-BE49-F238E27FC236}">
                <a16:creationId xmlns:a16="http://schemas.microsoft.com/office/drawing/2014/main" id="{E95E5723-91A9-45E9-82CC-AEBAA4A53A26}"/>
              </a:ext>
            </a:extLst>
          </p:cNvPr>
          <p:cNvSpPr/>
          <p:nvPr/>
        </p:nvSpPr>
        <p:spPr>
          <a:xfrm>
            <a:off x="987552" y="5885600"/>
            <a:ext cx="10287000" cy="402336"/>
          </a:xfrm>
          <a:prstGeom prst="roundRect">
            <a:avLst/>
          </a:prstGeom>
          <a:solidFill>
            <a:srgbClr val="DDF2F0"/>
          </a:solidFill>
          <a:ln w="12700">
            <a:solidFill>
              <a:srgbClr val="2AB8A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átmenet idejére a FIRAUTOMATIKA paraméter N értékre kerüljön beállításra.</a:t>
            </a:r>
            <a:endParaRPr kumimoji="0" sz="1220" b="1" i="0" u="none" strike="noStrike" kern="1200" cap="none" spc="0" normalizeH="0" baseline="0" noProof="0" dirty="0">
              <a:ln>
                <a:noFill/>
              </a:ln>
              <a:solidFill>
                <a:srgbClr val="2A3D5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extBox 15">
            <a:extLst>
              <a:ext uri="{FF2B5EF4-FFF2-40B4-BE49-F238E27FC236}">
                <a16:creationId xmlns:a16="http://schemas.microsoft.com/office/drawing/2014/main" id="{3EEDE0B0-8FE0-490D-9828-93CECF3FCBB9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ounded Rectangle 23">
            <a:extLst>
              <a:ext uri="{FF2B5EF4-FFF2-40B4-BE49-F238E27FC236}">
                <a16:creationId xmlns:a16="http://schemas.microsoft.com/office/drawing/2014/main" id="{4498B16F-8C77-4809-814D-B1B1EC6EBD82}"/>
              </a:ext>
            </a:extLst>
          </p:cNvPr>
          <p:cNvSpPr/>
          <p:nvPr/>
        </p:nvSpPr>
        <p:spPr>
          <a:xfrm>
            <a:off x="977255" y="2997664"/>
            <a:ext cx="10287000" cy="402336"/>
          </a:xfrm>
          <a:prstGeom prst="roundRect">
            <a:avLst/>
          </a:prstGeom>
          <a:solidFill>
            <a:srgbClr val="DDF2F0"/>
          </a:solidFill>
          <a:ln w="12700">
            <a:solidFill>
              <a:srgbClr val="2AB8A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hu-HU" sz="1220" b="1" dirty="0">
                <a:solidFill>
                  <a:srgbClr val="2A3D56"/>
                </a:solidFill>
              </a:rPr>
              <a:t>Nagyméretű adatbázis-táblák karbantartása: Nagyobb adatbázisok esetén az </a:t>
            </a:r>
            <a:r>
              <a:rPr lang="hu-HU" sz="1220" b="1" dirty="0" err="1">
                <a:solidFill>
                  <a:srgbClr val="2A3D56"/>
                </a:solidFill>
              </a:rPr>
              <a:t>update.sql</a:t>
            </a:r>
            <a:r>
              <a:rPr lang="hu-HU" sz="1220" b="1" dirty="0">
                <a:solidFill>
                  <a:srgbClr val="2A3D56"/>
                </a:solidFill>
              </a:rPr>
              <a:t> futási ideje 1–2 órával meghosszabbodhat. Kérjük, a frissítés előtt ellenőrizzék az archív </a:t>
            </a:r>
            <a:r>
              <a:rPr lang="hu-HU" sz="1220" b="1" dirty="0" err="1">
                <a:solidFill>
                  <a:srgbClr val="2A3D56"/>
                </a:solidFill>
              </a:rPr>
              <a:t>logok</a:t>
            </a:r>
            <a:r>
              <a:rPr lang="hu-HU" sz="1220" b="1" dirty="0">
                <a:solidFill>
                  <a:srgbClr val="2A3D56"/>
                </a:solidFill>
              </a:rPr>
              <a:t> tárkapacitását, és </a:t>
            </a:r>
            <a:r>
              <a:rPr lang="hu-HU" sz="1220" b="1" dirty="0" err="1">
                <a:solidFill>
                  <a:srgbClr val="2A3D56"/>
                </a:solidFill>
              </a:rPr>
              <a:t>monitorozzák</a:t>
            </a:r>
            <a:r>
              <a:rPr lang="hu-HU" sz="1220" b="1" dirty="0">
                <a:solidFill>
                  <a:srgbClr val="2A3D56"/>
                </a:solidFill>
              </a:rPr>
              <a:t> a folyamatot.</a:t>
            </a:r>
            <a:endParaRPr kumimoji="0" sz="1220" b="1" i="0" u="none" strike="noStrike" kern="1200" cap="none" spc="0" normalizeH="0" baseline="0" noProof="0" dirty="0">
              <a:ln>
                <a:noFill/>
              </a:ln>
              <a:solidFill>
                <a:srgbClr val="2A3D5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60120" y="2743200"/>
            <a:ext cx="10241280" cy="6400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Intézményi feladatok és várható hatások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algn="r"/>
            <a:r>
              <a:rPr sz="850" b="0">
                <a:solidFill>
                  <a:srgbClr val="FFFFFF"/>
                </a:solidFill>
                <a:latin typeface="Arial"/>
              </a:rPr>
              <a:t>17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3232" y="475488"/>
            <a:ext cx="9601200" cy="4572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300" b="1" i="0" u="none" strike="noStrike" kern="1200" cap="none" spc="0" normalizeH="0" baseline="0" noProof="0">
                <a:ln>
                  <a:noFill/>
                </a:ln>
                <a:solidFill>
                  <a:srgbClr val="0B3D7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FIR-vizsgálatok az XSD-váltás után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896112"/>
            <a:ext cx="9784080" cy="22860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1200" cap="none" spc="0" normalizeH="0" baseline="0" noProof="0">
                <a:ln>
                  <a:noFill/>
                </a:ln>
                <a:solidFill>
                  <a:srgbClr val="5C657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Monitor riportok a váltás előtti és utáni állapotot hasonlítják össze.</a:t>
            </a:r>
          </a:p>
        </p:txBody>
      </p:sp>
      <p:pic>
        <p:nvPicPr>
          <p:cNvPr id="5" name="Picture 4" descr="image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032" y="6428232"/>
            <a:ext cx="1261872" cy="2011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87200" y="6400800"/>
            <a:ext cx="13716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1200" cap="none" spc="0" normalizeH="0" baseline="0" noProof="0">
                <a:ln>
                  <a:noFill/>
                </a:ln>
                <a:solidFill>
                  <a:srgbClr val="4F9DE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04672" y="1325880"/>
            <a:ext cx="3474720" cy="2423160"/>
          </a:xfrm>
          <a:prstGeom prst="roundRect">
            <a:avLst/>
          </a:prstGeom>
          <a:solidFill>
            <a:srgbClr val="F0FCF8"/>
          </a:solidFill>
          <a:ln w="14604">
            <a:solidFill>
              <a:srgbClr val="39BFA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77824" y="1380744"/>
            <a:ext cx="3328416" cy="329184"/>
          </a:xfrm>
          <a:prstGeom prst="roundRect">
            <a:avLst/>
          </a:prstGeom>
          <a:solidFill>
            <a:srgbClr val="39BFA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4400" y="1421892"/>
            <a:ext cx="32552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Duális ellenőrzés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1764792"/>
            <a:ext cx="3255264" cy="1892808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Régi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duális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elemek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↔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új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féléves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„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Duális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jelölés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Félévhatárok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: 02.01–07.31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és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08.01–01.31.</a:t>
            </a: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Legfeljebb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2025/26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tavaszig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releváns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70832" y="1325880"/>
            <a:ext cx="3474720" cy="2423160"/>
          </a:xfrm>
          <a:prstGeom prst="roundRect">
            <a:avLst/>
          </a:prstGeom>
          <a:solidFill>
            <a:srgbClr val="F6FAFF"/>
          </a:solidFill>
          <a:ln w="14604">
            <a:solidFill>
              <a:srgbClr val="4A9B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443984" y="1380744"/>
            <a:ext cx="3328416" cy="329184"/>
          </a:xfrm>
          <a:prstGeom prst="roundRect">
            <a:avLst/>
          </a:prstGeom>
          <a:solidFill>
            <a:srgbClr val="4A9B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80560" y="1421892"/>
            <a:ext cx="325526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Tanári kedvezmény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80560" y="1764792"/>
            <a:ext cx="3255264" cy="1312026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Régi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finanszírozás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↔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új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T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kivétel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Eltérésnél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intézményi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megerősítés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lehet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szükséges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Átmenetileg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mindkét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forrás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számít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936992" y="1325880"/>
            <a:ext cx="3429000" cy="2423160"/>
          </a:xfrm>
          <a:prstGeom prst="roundRect">
            <a:avLst/>
          </a:prstGeom>
          <a:solidFill>
            <a:srgbClr val="FFF9F0"/>
          </a:solidFill>
          <a:ln w="14604">
            <a:solidFill>
              <a:srgbClr val="E79D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010144" y="1380744"/>
            <a:ext cx="3282696" cy="329184"/>
          </a:xfrm>
          <a:prstGeom prst="roundRect">
            <a:avLst/>
          </a:prstGeom>
          <a:solidFill>
            <a:srgbClr val="E79D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46720" y="1421892"/>
            <a:ext cx="32095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Családi kedvezmény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46720" y="1764792"/>
            <a:ext cx="3209544" cy="1892808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Utolsó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CSV-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állapot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↔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új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G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kivétel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Korábbi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féléves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eltérésnél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megerősítést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kérhetnek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•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Átmenetileg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mindkét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forrás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kedvezményt</a:t>
            </a:r>
            <a:r>
              <a:rPr kumimoji="0" sz="128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8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adhat</a:t>
            </a:r>
            <a:endParaRPr kumimoji="0" sz="128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68680" y="4297680"/>
            <a:ext cx="10287000" cy="960120"/>
          </a:xfrm>
          <a:prstGeom prst="roundRect">
            <a:avLst/>
          </a:prstGeom>
          <a:solidFill>
            <a:srgbClr val="FFF3F3"/>
          </a:solidFill>
          <a:ln w="14604">
            <a:solidFill>
              <a:srgbClr val="D63C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941832" y="4352544"/>
            <a:ext cx="10140696" cy="329184"/>
          </a:xfrm>
          <a:prstGeom prst="roundRect">
            <a:avLst/>
          </a:prstGeom>
          <a:solidFill>
            <a:srgbClr val="D63C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78408" y="4393692"/>
            <a:ext cx="10067544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Fontos</a:t>
            </a:r>
            <a:r>
              <a:rPr lang="hu-HU" sz="1350" b="1" dirty="0">
                <a:solidFill>
                  <a:srgbClr val="FFFFFF"/>
                </a:solidFill>
                <a:latin typeface="Calibri"/>
              </a:rPr>
              <a:t>!</a:t>
            </a:r>
            <a:endParaRPr kumimoji="0" sz="135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8408" y="4736592"/>
            <a:ext cx="10067544" cy="429768"/>
          </a:xfrm>
          <a:prstGeom prst="rect">
            <a:avLst/>
          </a:prstGeom>
          <a:noFill/>
        </p:spPr>
        <p:txBody>
          <a:bodyPr wrap="square" lIns="101600" tIns="50800" rIns="76200" bIns="2540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váltás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előtti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utolsó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FIR-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állapot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utólag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nem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módosítható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Hibás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előzmény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esetén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az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eltérés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indoklása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egyeztetést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sz="1250" b="0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igényelhet</a:t>
            </a:r>
            <a:r>
              <a:rPr kumimoji="0" sz="125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0120" y="5440680"/>
            <a:ext cx="10287000" cy="402336"/>
          </a:xfrm>
          <a:prstGeom prst="roundRect">
            <a:avLst/>
          </a:prstGeom>
          <a:solidFill>
            <a:srgbClr val="DDF2F0"/>
          </a:solidFill>
          <a:ln w="12700">
            <a:solidFill>
              <a:srgbClr val="2AB8A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OH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tájékoztatás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átállás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és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ellenőrzések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kapcsán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kérjük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OH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aktuális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tájékoztatását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is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figyelemmel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sz="1220" b="1" i="0" u="none" strike="noStrike" kern="1200" cap="none" spc="0" normalizeH="0" baseline="0" noProof="0" dirty="0" err="1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kísérni</a:t>
            </a:r>
            <a:r>
              <a:rPr kumimoji="0" sz="1220" b="1" i="0" u="none" strike="noStrike" kern="1200" cap="none" spc="0" normalizeH="0" baseline="0" noProof="0" dirty="0">
                <a:ln>
                  <a:noFill/>
                </a:ln>
                <a:solidFill>
                  <a:srgbClr val="2A3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25" name="Picture 24" descr="sh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" y="393192"/>
            <a:ext cx="347472" cy="347472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22376" y="1179576"/>
            <a:ext cx="960120" cy="45720"/>
          </a:xfrm>
          <a:prstGeom prst="rect">
            <a:avLst/>
          </a:prstGeom>
          <a:solidFill>
            <a:srgbClr val="2EB4A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id="{99969559-912E-44C0-9A04-4449F73C3259}"/>
              </a:ext>
            </a:extLst>
          </p:cNvPr>
          <p:cNvSpPr txBox="1"/>
          <p:nvPr/>
        </p:nvSpPr>
        <p:spPr>
          <a:xfrm>
            <a:off x="3794760" y="6400800"/>
            <a:ext cx="4846320" cy="182880"/>
          </a:xfrm>
          <a:prstGeom prst="rect">
            <a:avLst/>
          </a:prstGeom>
          <a:noFill/>
        </p:spPr>
        <p:txBody>
          <a:bodyPr wrap="square" lIns="36576" tIns="18288" rIns="36576" bIns="9144" anchor="t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850" dirty="0">
                <a:solidFill>
                  <a:srgbClr val="3F9EE6"/>
                </a:solidFill>
                <a:latin typeface="Calibri"/>
              </a:rPr>
              <a:t>FIR aktualitások</a:t>
            </a:r>
            <a:endParaRPr kumimoji="0" sz="850" b="0" i="0" u="none" strike="noStrike" kern="1200" cap="none" spc="0" normalizeH="0" baseline="0" noProof="0" dirty="0">
              <a:ln>
                <a:noFill/>
              </a:ln>
              <a:solidFill>
                <a:srgbClr val="3F9EE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utoShape 2" descr="https://euc-powerpoint.officeapps.live.com/pods/GetClipboardImage.ashx?Id=80422a4a-8b0d-4884-86eb-7024f14b354a&amp;DC=GEU6&amp;pkey=9bffd150-8533-4190-9bd6-97592e66454f&amp;wdwaccluster=GEU6">
            <a:extLst>
              <a:ext uri="{FF2B5EF4-FFF2-40B4-BE49-F238E27FC236}">
                <a16:creationId xmlns:a16="http://schemas.microsoft.com/office/drawing/2014/main" id="{8C790720-822C-4BDC-8E73-98A1FCB0B1B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838200" y="1086644"/>
            <a:ext cx="9525000" cy="1500187"/>
          </a:xfrm>
        </p:spPr>
        <p:txBody>
          <a:bodyPr/>
          <a:lstStyle/>
          <a:p>
            <a:r>
              <a:rPr lang="hu-HU" dirty="0"/>
              <a:t>Diákigazolvány változások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2026.2 </a:t>
            </a:r>
            <a:r>
              <a:rPr lang="hu-HU" dirty="0" err="1"/>
              <a:t>Neptun</a:t>
            </a:r>
            <a:r>
              <a:rPr lang="hu-HU" dirty="0"/>
              <a:t> verzió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2026. július 16.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Fényi Mariann</a:t>
            </a:r>
          </a:p>
        </p:txBody>
      </p:sp>
    </p:spTree>
    <p:extLst>
      <p:ext uri="{BB962C8B-B14F-4D97-AF65-F5344CB8AC3E}">
        <p14:creationId xmlns:p14="http://schemas.microsoft.com/office/powerpoint/2010/main" val="76001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hu-HU" dirty="0"/>
              <a:t>Témák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Kártyaadat lekérdezés módosul</a:t>
            </a:r>
            <a:br>
              <a:rPr lang="hu-HU" dirty="0"/>
            </a:b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Igazolvány adatkör bővülése</a:t>
            </a:r>
            <a:br>
              <a:rPr lang="hu-HU" dirty="0"/>
            </a:b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Igazolvány érvénytelenítés folyamata</a:t>
            </a:r>
            <a:br>
              <a:rPr lang="hu-HU" dirty="0"/>
            </a:br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Intézményi feladatok, információk</a:t>
            </a:r>
          </a:p>
          <a:p>
            <a:endParaRPr lang="hu-HU" dirty="0"/>
          </a:p>
        </p:txBody>
      </p:sp>
      <p:pic>
        <p:nvPicPr>
          <p:cNvPr id="8" name="Kép helye 7">
            <a:extLst>
              <a:ext uri="{FF2B5EF4-FFF2-40B4-BE49-F238E27FC236}">
                <a16:creationId xmlns:a16="http://schemas.microsoft.com/office/drawing/2014/main" id="{C2DE803F-0619-4372-B89B-6A479686E3EC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8" r="11518"/>
          <a:stretch>
            <a:fillRect/>
          </a:stretch>
        </p:blipFill>
        <p:spPr>
          <a:xfrm>
            <a:off x="6747640" y="1487306"/>
            <a:ext cx="4949059" cy="4335644"/>
          </a:xfrm>
        </p:spPr>
      </p:pic>
    </p:spTree>
    <p:extLst>
      <p:ext uri="{BB962C8B-B14F-4D97-AF65-F5344CB8AC3E}">
        <p14:creationId xmlns:p14="http://schemas.microsoft.com/office/powerpoint/2010/main" val="410868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Listás lekérdezés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</p:txBody>
      </p:sp>
    </p:spTree>
    <p:extLst>
      <p:ext uri="{BB962C8B-B14F-4D97-AF65-F5344CB8AC3E}">
        <p14:creationId xmlns:p14="http://schemas.microsoft.com/office/powerpoint/2010/main" val="158240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Listás lekérdezés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>
          <a:xfrm>
            <a:off x="1065156" y="1937782"/>
            <a:ext cx="10270251" cy="3643211"/>
          </a:xfrm>
        </p:spPr>
        <p:txBody>
          <a:bodyPr>
            <a:normAutofit/>
          </a:bodyPr>
          <a:lstStyle/>
          <a:p>
            <a:r>
              <a:rPr lang="hu-HU" dirty="0"/>
              <a:t>Új „</a:t>
            </a:r>
            <a:r>
              <a:rPr lang="hu-HU" b="1" dirty="0"/>
              <a:t>Kártya </a:t>
            </a:r>
            <a:r>
              <a:rPr lang="hu-HU" b="1" dirty="0" err="1"/>
              <a:t>adatlekérdezés</a:t>
            </a:r>
            <a:r>
              <a:rPr lang="hu-HU" dirty="0"/>
              <a:t>” típusú listás lekérdezést vezetünk be.</a:t>
            </a:r>
            <a:br>
              <a:rPr lang="hu-HU" dirty="0"/>
            </a:br>
            <a:r>
              <a:rPr lang="hu-HU" dirty="0"/>
              <a:t>	- Megszűnik az igényléshez kapcsolódó kártyaadat lekérés.</a:t>
            </a:r>
            <a:br>
              <a:rPr lang="hu-HU" dirty="0"/>
            </a:br>
            <a:endParaRPr lang="hu-HU" dirty="0"/>
          </a:p>
          <a:p>
            <a:r>
              <a:rPr lang="hu-HU" dirty="0"/>
              <a:t>A lekérdezés intézményi nyomdai kódokra történik külön konténerekben. </a:t>
            </a:r>
            <a:br>
              <a:rPr lang="hu-HU" dirty="0"/>
            </a:br>
            <a:endParaRPr lang="hu-HU" dirty="0"/>
          </a:p>
          <a:p>
            <a:r>
              <a:rPr lang="hu-HU" dirty="0"/>
              <a:t>Napi egyszer ütemezetten meghívja az adatváltozás lista lekérdezést azokra az igazolványokra, melyek az utolsó feldolgozott lekérdezés óta módosultak. </a:t>
            </a:r>
            <a:br>
              <a:rPr lang="hu-HU" dirty="0"/>
            </a:br>
            <a:endParaRPr lang="hu-HU" dirty="0"/>
          </a:p>
          <a:p>
            <a:r>
              <a:rPr lang="hu-HU" dirty="0"/>
              <a:t>A kapott válaszok alapján a rendszer beazonosítja az érintett igazolványokat, és </a:t>
            </a:r>
            <a:br>
              <a:rPr lang="hu-HU" dirty="0"/>
            </a:br>
            <a:r>
              <a:rPr lang="hu-HU" dirty="0"/>
              <a:t>	- új igazolvány rekordot hoz létre, illetve </a:t>
            </a:r>
            <a:br>
              <a:rPr lang="hu-HU" dirty="0"/>
            </a:br>
            <a:r>
              <a:rPr lang="hu-HU" dirty="0"/>
              <a:t>	- a rendszerben már létező igazolvány adatváltozásait rögzíti. </a:t>
            </a:r>
          </a:p>
          <a:p>
            <a:endParaRPr lang="hu-HU" dirty="0"/>
          </a:p>
          <a:p>
            <a:endParaRPr lang="hu-HU" dirty="0"/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926C47E6-6E4F-46DC-8B4E-96645D823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1655" y="399349"/>
            <a:ext cx="1860331" cy="232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64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8674" y="859829"/>
            <a:ext cx="4614864" cy="432991"/>
          </a:xfrm>
        </p:spPr>
        <p:txBody>
          <a:bodyPr/>
          <a:lstStyle/>
          <a:p>
            <a:r>
              <a:rPr lang="hu-HU" dirty="0"/>
              <a:t>Azonosítás adatai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Listás lekérdezés</a:t>
            </a:r>
          </a:p>
          <a:p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endParaRPr lang="hu-H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Nincs nyomdai kódja az igazolványnak – igazolvány sorszám és oktatási azonosító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Nem azonosítható hallgató - „FIR Adatszolgáltatás (629500)/FIR információk (1846000)” menüponton egy új „Kártya adatok” felület készült, ahol ezek </a:t>
            </a:r>
            <a:r>
              <a:rPr lang="hu-HU" dirty="0" err="1"/>
              <a:t>logolásra</a:t>
            </a:r>
            <a:r>
              <a:rPr lang="hu-HU" dirty="0"/>
              <a:t> kerülnek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01BA3188-519E-4C7E-81BC-317AE822F0A3}"/>
              </a:ext>
            </a:extLst>
          </p:cNvPr>
          <p:cNvGraphicFramePr/>
          <p:nvPr/>
        </p:nvGraphicFramePr>
        <p:xfrm>
          <a:off x="4319751" y="1097161"/>
          <a:ext cx="4706007" cy="1864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ím 1">
            <a:extLst>
              <a:ext uri="{FF2B5EF4-FFF2-40B4-BE49-F238E27FC236}">
                <a16:creationId xmlns:a16="http://schemas.microsoft.com/office/drawing/2014/main" id="{BE2D87D3-C606-4BD2-AB85-42B36DDE456E}"/>
              </a:ext>
            </a:extLst>
          </p:cNvPr>
          <p:cNvSpPr txBox="1">
            <a:spLocks/>
          </p:cNvSpPr>
          <p:nvPr/>
        </p:nvSpPr>
        <p:spPr>
          <a:xfrm>
            <a:off x="733426" y="3692450"/>
            <a:ext cx="6148223" cy="4329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chemeClr val="accent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srgbClr val="3CA0F0"/>
                </a:solidFill>
                <a:effectLst/>
                <a:uLnTx/>
                <a:uFillTx/>
                <a:latin typeface="Arial Black" panose="020B0A04020102020204"/>
              </a:rPr>
              <a:t>Problémás esetek és megoldásuk</a:t>
            </a:r>
          </a:p>
        </p:txBody>
      </p:sp>
    </p:spTree>
    <p:extLst>
      <p:ext uri="{BB962C8B-B14F-4D97-AF65-F5344CB8AC3E}">
        <p14:creationId xmlns:p14="http://schemas.microsoft.com/office/powerpoint/2010/main" val="99018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Új adatkörök és változások a </a:t>
            </a:r>
            <a:r>
              <a:rPr lang="hu-HU" dirty="0" err="1"/>
              <a:t>Neptunban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47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Jogosultság adat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Új adatkörök és változások a </a:t>
            </a:r>
            <a:r>
              <a:rPr lang="hu-HU" dirty="0" err="1"/>
              <a:t>Neptunban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>
          <a:xfrm>
            <a:off x="828674" y="1584433"/>
            <a:ext cx="10629900" cy="2100593"/>
          </a:xfrm>
        </p:spPr>
        <p:txBody>
          <a:bodyPr>
            <a:normAutofit/>
          </a:bodyPr>
          <a:lstStyle/>
          <a:p>
            <a:r>
              <a:rPr lang="hu-HU" dirty="0"/>
              <a:t>OKTIG-</a:t>
            </a:r>
            <a:r>
              <a:rPr lang="hu-HU" dirty="0" err="1"/>
              <a:t>tól</a:t>
            </a:r>
            <a:r>
              <a:rPr lang="hu-HU" dirty="0"/>
              <a:t> kapott dátum adat - Új „</a:t>
            </a:r>
            <a:r>
              <a:rPr lang="hu-HU" b="1" dirty="0"/>
              <a:t>Jogosultsági dátum</a:t>
            </a:r>
            <a:r>
              <a:rPr lang="hu-HU" dirty="0"/>
              <a:t>” mező a Diákigazolványok menüpontokon</a:t>
            </a:r>
          </a:p>
          <a:p>
            <a:r>
              <a:rPr lang="hu-HU" dirty="0"/>
              <a:t>A matrica jelentés és/vagy a FIR jogviszony adat alapján kerülhet be a hallgató aktív féléve szerint, változás esetén frissül.</a:t>
            </a:r>
          </a:p>
          <a:p>
            <a:r>
              <a:rPr lang="hu-HU" dirty="0"/>
              <a:t>Ha az OKTIG-</a:t>
            </a:r>
            <a:r>
              <a:rPr lang="hu-HU" dirty="0" err="1"/>
              <a:t>tól</a:t>
            </a:r>
            <a:r>
              <a:rPr lang="hu-HU" dirty="0"/>
              <a:t> érvényes kártyaadat érkezik, ám az igazolvány a </a:t>
            </a:r>
            <a:r>
              <a:rPr lang="hu-HU" dirty="0" err="1"/>
              <a:t>Neptunban</a:t>
            </a:r>
            <a:r>
              <a:rPr lang="hu-HU" dirty="0"/>
              <a:t> már érvénytelen, akkor nem történik módosítás!</a:t>
            </a:r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3"/>
          </p:nvPr>
        </p:nvSpPr>
        <p:spPr>
          <a:xfrm>
            <a:off x="828674" y="3926436"/>
            <a:ext cx="4614863" cy="438150"/>
          </a:xfrm>
        </p:spPr>
        <p:txBody>
          <a:bodyPr/>
          <a:lstStyle/>
          <a:p>
            <a:r>
              <a:rPr lang="hu-HU" dirty="0"/>
              <a:t>Érvénytelenítés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4"/>
          </p:nvPr>
        </p:nvSpPr>
        <p:spPr>
          <a:xfrm>
            <a:off x="828674" y="4485290"/>
            <a:ext cx="10629900" cy="1702676"/>
          </a:xfrm>
        </p:spPr>
        <p:txBody>
          <a:bodyPr/>
          <a:lstStyle/>
          <a:p>
            <a:r>
              <a:rPr lang="hu-HU" dirty="0"/>
              <a:t>Az érvénytelenítés bekerülhet a kártya adattal a OKTIG irányából, és elindítható a </a:t>
            </a:r>
            <a:r>
              <a:rPr lang="hu-HU" dirty="0" err="1"/>
              <a:t>Neptunból</a:t>
            </a:r>
            <a:r>
              <a:rPr lang="hu-HU" dirty="0"/>
              <a:t> is az OKTIG-be.</a:t>
            </a:r>
          </a:p>
          <a:p>
            <a:r>
              <a:rPr lang="hu-HU" dirty="0"/>
              <a:t>Adatai: „Bevonás oka”, „Bevonás dátuma” és az azonosítás adatai</a:t>
            </a:r>
          </a:p>
        </p:txBody>
      </p:sp>
    </p:spTree>
    <p:extLst>
      <p:ext uri="{BB962C8B-B14F-4D97-AF65-F5344CB8AC3E}">
        <p14:creationId xmlns:p14="http://schemas.microsoft.com/office/powerpoint/2010/main" val="68069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1050" y="779595"/>
            <a:ext cx="9584450" cy="432991"/>
          </a:xfrm>
        </p:spPr>
        <p:txBody>
          <a:bodyPr/>
          <a:lstStyle/>
          <a:p>
            <a:r>
              <a:rPr lang="hu-HU" dirty="0"/>
              <a:t>Érvénytelenítéssel összefüggő változások a </a:t>
            </a:r>
            <a:r>
              <a:rPr lang="hu-HU" dirty="0" err="1"/>
              <a:t>Neptunban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Új adatkörök és változások a </a:t>
            </a:r>
            <a:r>
              <a:rPr lang="hu-HU" dirty="0" err="1"/>
              <a:t>Neptunban</a:t>
            </a:r>
            <a:endParaRPr lang="hu-HU" dirty="0"/>
          </a:p>
          <a:p>
            <a:endParaRPr lang="hu-HU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1679E6B-A147-4AFE-AC32-B23D987F64CD}"/>
              </a:ext>
            </a:extLst>
          </p:cNvPr>
          <p:cNvGraphicFramePr/>
          <p:nvPr/>
        </p:nvGraphicFramePr>
        <p:xfrm>
          <a:off x="1749972" y="1391773"/>
          <a:ext cx="8324194" cy="4875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461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7987" y="1161988"/>
            <a:ext cx="8512395" cy="432991"/>
          </a:xfrm>
        </p:spPr>
        <p:txBody>
          <a:bodyPr/>
          <a:lstStyle/>
          <a:p>
            <a:r>
              <a:rPr lang="hu-HU" dirty="0"/>
              <a:t>Érvénytelenítés üzenet generálás és FIR folyamat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Új adatkörök és változások a </a:t>
            </a:r>
            <a:r>
              <a:rPr lang="hu-HU" dirty="0" err="1"/>
              <a:t>Neptunban</a:t>
            </a:r>
            <a:endParaRPr lang="hu-HU" dirty="0"/>
          </a:p>
          <a:p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>
          <a:xfrm>
            <a:off x="787987" y="2160312"/>
            <a:ext cx="10629900" cy="386119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„Bevonás oka”, „Bevonás dátuma”, „Státusz” mezők együttes beállítása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„Érvénytelenítés” gomb (+ Üzenetek konténerbe)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Konténer választó panel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„Feladható hallgatók (638000)” menüpont - „Igazolvány érvénytelenítés” rádiógombos szűrés</a:t>
            </a:r>
            <a:br>
              <a:rPr lang="hu-HU" dirty="0"/>
            </a:br>
            <a:r>
              <a:rPr lang="hu-HU" dirty="0"/>
              <a:t>	- „Konténerbe rakható” gomb (+ Üzenetek konténerbe)</a:t>
            </a:r>
            <a:br>
              <a:rPr lang="hu-HU" dirty="0"/>
            </a:br>
            <a:r>
              <a:rPr lang="hu-HU" dirty="0"/>
              <a:t>	- „Érvénytelenítés visszavonás”</a:t>
            </a:r>
            <a:br>
              <a:rPr lang="hu-HU" dirty="0"/>
            </a:br>
            <a:r>
              <a:rPr lang="hu-HU" dirty="0"/>
              <a:t>	- Hiba leírás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/>
              <a:t>FIR válasz alapján FIR státusz és </a:t>
            </a:r>
            <a:r>
              <a:rPr lang="hu-HU" dirty="0" err="1"/>
              <a:t>logolás</a:t>
            </a:r>
            <a:br>
              <a:rPr lang="hu-HU" dirty="0"/>
            </a:br>
            <a:r>
              <a:rPr lang="hu-HU" dirty="0"/>
              <a:t>	- 1 üzenet – 1 válasz</a:t>
            </a:r>
            <a:br>
              <a:rPr lang="hu-HU" dirty="0"/>
            </a:br>
            <a:r>
              <a:rPr lang="hu-HU" dirty="0"/>
              <a:t>	- Sikeres érvénytelenítés végállapot alapján „Érvényes kártya” jelölőnégyzet HAMIS állás</a:t>
            </a: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BCDA02D3-0073-454C-9A32-B618CDA77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0382" y="836490"/>
            <a:ext cx="2396318" cy="195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2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Intézményi feladatok, információk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8668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28673" y="675052"/>
            <a:ext cx="4614864" cy="432991"/>
          </a:xfrm>
        </p:spPr>
        <p:txBody>
          <a:bodyPr/>
          <a:lstStyle/>
          <a:p>
            <a:r>
              <a:rPr lang="hu-HU" dirty="0"/>
              <a:t>Verzióscript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Diákigazolvány változások</a:t>
            </a:r>
          </a:p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hu-HU" dirty="0"/>
              <a:t>Intézményi feladatok, információk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2"/>
          </p:nvPr>
        </p:nvSpPr>
        <p:spPr>
          <a:xfrm>
            <a:off x="828673" y="1115124"/>
            <a:ext cx="10629900" cy="1735848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hu-HU" dirty="0"/>
              <a:t>Ha ki van töltve a „Bevonás oka” és/vagy a „Bevonás dátuma”, akkor a státusz Érvénytelenített lesz és az „Érvényes kártya” HAMIS állásba kerül. </a:t>
            </a:r>
          </a:p>
          <a:p>
            <a:pPr marL="285750" indent="-285750">
              <a:buFontTx/>
              <a:buChar char="-"/>
            </a:pPr>
            <a:r>
              <a:rPr lang="hu-HU" dirty="0"/>
              <a:t>Ha a „Bevonás oka” és a „Bevonás dátuma” üres, a státusz nem Érvénytelenített, akkor az „Érvényes kártya” mező IGAZ állást kap. </a:t>
            </a:r>
          </a:p>
          <a:p>
            <a:r>
              <a:rPr lang="hu-HU" dirty="0"/>
              <a:t>A módosítások a módosítások történetében megjelennek.</a:t>
            </a:r>
          </a:p>
          <a:p>
            <a:endParaRPr lang="hu-HU" dirty="0"/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3"/>
          </p:nvPr>
        </p:nvSpPr>
        <p:spPr>
          <a:xfrm>
            <a:off x="828673" y="2921829"/>
            <a:ext cx="5682485" cy="438150"/>
          </a:xfrm>
        </p:spPr>
        <p:txBody>
          <a:bodyPr>
            <a:normAutofit fontScale="92500"/>
          </a:bodyPr>
          <a:lstStyle/>
          <a:p>
            <a:r>
              <a:rPr lang="hu-HU" dirty="0"/>
              <a:t>Első lekérdezés feldolgozási ideje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4"/>
          </p:nvPr>
        </p:nvSpPr>
        <p:spPr>
          <a:xfrm>
            <a:off x="828673" y="3436882"/>
            <a:ext cx="10629900" cy="1269139"/>
          </a:xfrm>
        </p:spPr>
        <p:txBody>
          <a:bodyPr>
            <a:normAutofit fontScale="92500"/>
          </a:bodyPr>
          <a:lstStyle/>
          <a:p>
            <a:r>
              <a:rPr lang="hu-HU" dirty="0"/>
              <a:t>A verzió kihelyezését követően minden </a:t>
            </a:r>
            <a:r>
              <a:rPr lang="hu-HU" b="1" dirty="0"/>
              <a:t>2006. február 1. utáni igazolványhoz </a:t>
            </a:r>
            <a:r>
              <a:rPr lang="hu-HU" dirty="0"/>
              <a:t>elindul az ütemezett lekérdezés, ezért az első alkalommal nagy adatmennyiség érkezik majd, ami hosszabb feldolgozási időt vehet igénybe.</a:t>
            </a:r>
          </a:p>
          <a:p>
            <a:r>
              <a:rPr lang="hu-HU" dirty="0"/>
              <a:t>A későbbiekben már csak a változásokban aktuálisan érintett igazolvány adatok kerülnek a rendszerbe.</a:t>
            </a:r>
          </a:p>
          <a:p>
            <a:endParaRPr lang="hu-HU" dirty="0"/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hu-HU" dirty="0"/>
              <a:t>Adattisztítás</a:t>
            </a:r>
          </a:p>
        </p:txBody>
      </p:sp>
      <p:sp>
        <p:nvSpPr>
          <p:cNvPr id="9" name="Szöveg helye 8"/>
          <p:cNvSpPr>
            <a:spLocks noGrp="1"/>
          </p:cNvSpPr>
          <p:nvPr>
            <p:ph type="body" sz="quarter" idx="16"/>
          </p:nvPr>
        </p:nvSpPr>
        <p:spPr>
          <a:xfrm>
            <a:off x="828673" y="5091505"/>
            <a:ext cx="10629900" cy="1212822"/>
          </a:xfrm>
        </p:spPr>
        <p:txBody>
          <a:bodyPr>
            <a:normAutofit lnSpcReduction="10000"/>
          </a:bodyPr>
          <a:lstStyle/>
          <a:p>
            <a:r>
              <a:rPr lang="hu-HU" dirty="0"/>
              <a:t>Egy későbbi időponttól – várhatóan a 2027.1 verziótól - az érvénytelen igazolványokon tiltott lesz a szerkesztés. </a:t>
            </a:r>
          </a:p>
          <a:p>
            <a:r>
              <a:rPr lang="hu-HU" dirty="0"/>
              <a:t>A kezdeti időszakban az adattisztítás sikeressége érdekében a tiltás egyelőre ideiglenesen feloldásra került.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7153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Köszönöm a figyelmet!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2026. Július 16.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Fényi Mariann</a:t>
            </a:r>
          </a:p>
        </p:txBody>
      </p:sp>
    </p:spTree>
    <p:extLst>
      <p:ext uri="{BB962C8B-B14F-4D97-AF65-F5344CB8AC3E}">
        <p14:creationId xmlns:p14="http://schemas.microsoft.com/office/powerpoint/2010/main" val="357714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éma">
  <a:themeElements>
    <a:clrScheme name="NEPTUN">
      <a:dk1>
        <a:srgbClr val="FFFFFF"/>
      </a:dk1>
      <a:lt1>
        <a:srgbClr val="FFFFFF"/>
      </a:lt1>
      <a:dk2>
        <a:srgbClr val="1E3264"/>
      </a:dk2>
      <a:lt2>
        <a:srgbClr val="006EB4"/>
      </a:lt2>
      <a:accent1>
        <a:srgbClr val="3CA0F0"/>
      </a:accent1>
      <a:accent2>
        <a:srgbClr val="32C8AA"/>
      </a:accent2>
      <a:accent3>
        <a:srgbClr val="A5A5A5"/>
      </a:accent3>
      <a:accent4>
        <a:srgbClr val="525252"/>
      </a:accent4>
      <a:accent5>
        <a:srgbClr val="3CA0F0"/>
      </a:accent5>
      <a:accent6>
        <a:srgbClr val="32C8AA"/>
      </a:accent6>
      <a:hlink>
        <a:srgbClr val="FFFFFF"/>
      </a:hlink>
      <a:folHlink>
        <a:srgbClr val="1E3264"/>
      </a:folHlink>
    </a:clrScheme>
    <a:fontScheme name="Arial Black–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Promp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Promp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4734</TotalTime>
  <Words>2708</Words>
  <Application>Microsoft Office PowerPoint</Application>
  <PresentationFormat>Szélesvásznú</PresentationFormat>
  <Paragraphs>370</Paragraphs>
  <Slides>36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3</vt:i4>
      </vt:variant>
      <vt:variant>
        <vt:lpstr>Diacímek</vt:lpstr>
      </vt:variant>
      <vt:variant>
        <vt:i4>36</vt:i4>
      </vt:variant>
    </vt:vector>
  </HeadingPairs>
  <TitlesOfParts>
    <vt:vector size="44" baseType="lpstr">
      <vt:lpstr>Arial</vt:lpstr>
      <vt:lpstr>Arial Black</vt:lpstr>
      <vt:lpstr>Calibri</vt:lpstr>
      <vt:lpstr>Open Sans SemiBold</vt:lpstr>
      <vt:lpstr>Prompt</vt:lpstr>
      <vt:lpstr>Office Theme</vt:lpstr>
      <vt:lpstr>Office-téma</vt:lpstr>
      <vt:lpstr>1_Office Theme</vt:lpstr>
      <vt:lpstr>FIR-t érintő változások</vt:lpstr>
      <vt:lpstr>PowerPoint-bemutató</vt:lpstr>
      <vt:lpstr>PowerPoint-bemutató</vt:lpstr>
      <vt:lpstr>Törzsadatlekérdezés változásai</vt:lpstr>
      <vt:lpstr>PowerPoint-bemutató</vt:lpstr>
      <vt:lpstr>Hallgatói adatbejelentés és adatlekérdezés</vt:lpstr>
      <vt:lpstr>Duális képzés változásai</vt:lpstr>
      <vt:lpstr>PowerPoint-bemutató</vt:lpstr>
      <vt:lpstr>PowerPoint-bemutató</vt:lpstr>
      <vt:lpstr>PowerPoint-bemutató</vt:lpstr>
      <vt:lpstr>A duális adat automatikus feltöltése a verziófrissítés során</vt:lpstr>
      <vt:lpstr>Támogatási idő kivételeinek egységes kezelése</vt:lpstr>
      <vt:lpstr>Új támogatási idő kivétel adatkör</vt:lpstr>
      <vt:lpstr>PowerPoint-bemutató</vt:lpstr>
      <vt:lpstr>PowerPoint-bemutató</vt:lpstr>
      <vt:lpstr>PowerPoint-bemutató</vt:lpstr>
      <vt:lpstr>Meglévő támogatási idő adatok automatikus átvezetése</vt:lpstr>
      <vt:lpstr>Oklevélmelléklet változásai</vt:lpstr>
      <vt:lpstr>Oklevélmelléklet adatainak kivezetése</vt:lpstr>
      <vt:lpstr>PowerPoint-bemutató</vt:lpstr>
      <vt:lpstr>PowerPoint-bemutató</vt:lpstr>
      <vt:lpstr>PowerPoint-bemutató</vt:lpstr>
      <vt:lpstr>PowerPoint-bemutató</vt:lpstr>
      <vt:lpstr>PowerPoint-bemutató</vt:lpstr>
      <vt:lpstr>Diákigazolvány változások</vt:lpstr>
      <vt:lpstr>PowerPoint-bemutató</vt:lpstr>
      <vt:lpstr>Listás lekérdezés</vt:lpstr>
      <vt:lpstr>PowerPoint-bemutató</vt:lpstr>
      <vt:lpstr>Azonosítás adatai</vt:lpstr>
      <vt:lpstr>Új adatkörök és változások a Neptunban</vt:lpstr>
      <vt:lpstr>Jogosultság adat</vt:lpstr>
      <vt:lpstr>Érvénytelenítéssel összefüggő változások a Neptunban</vt:lpstr>
      <vt:lpstr>Érvénytelenítés üzenet generálás és FIR folyamat</vt:lpstr>
      <vt:lpstr>Intézményi feladatok, információk</vt:lpstr>
      <vt:lpstr>Verzióscript</vt:lpstr>
      <vt:lpstr>Köszönöm a figyelmet!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subject/>
  <dc:creator>Kócs Éva (CAMPUS)</dc:creator>
  <cp:keywords/>
  <dc:description>generated using python-pptx</dc:description>
  <cp:lastModifiedBy>Kócs Éva (CAMPUS)</cp:lastModifiedBy>
  <cp:revision>83</cp:revision>
  <dcterms:created xsi:type="dcterms:W3CDTF">2013-01-27T09:14:16Z</dcterms:created>
  <dcterms:modified xsi:type="dcterms:W3CDTF">2026-07-15T10:34:26Z</dcterms:modified>
  <cp:category/>
</cp:coreProperties>
</file>