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8288000" cy="10287000"/>
  <p:notesSz cx="10287000" cy="1828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43"/>
    <p:restoredTop sz="69597"/>
  </p:normalViewPr>
  <p:slideViewPr>
    <p:cSldViewPr snapToGrid="0" snapToObjects="1">
      <p:cViewPr varScale="1">
        <p:scale>
          <a:sx n="46" d="100"/>
          <a:sy n="46" d="100"/>
        </p:scale>
        <p:origin x="1440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6438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következő néhány dián a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Sylora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digitális tanulási platformot szeretném bemutatni, amely megváltoztathatja, hogy, hogyan gondolkodunk a digitális oktatási tartalmainkról. Ez a platform lehetővé teszi,  hogy az oktatási tartalmaink nem maradnak az intézményünk falai között, hanem valódi, mérhető és akár további más intézményekben is értékké válik.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 digitális tanulás iránti igény gyorsan nő – a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és az alfa generáció ezt már alapként várja el. A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generáció tagjai a digitális és a fizikai világ határán mozognak. Jellemző rájuk az információk gyors feldolgozása, a vizuális kommunikáció (pl.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TikTok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Instagram).  Az Alfa generáció tagjai a „digitális bébik”, akiknek az okoseszközök már teljesen természetes részei a mindennapjaiknak. Bár rendkívül gyorsan tanulnak és kiválóan alkalmazzák a technológiát, kihívást jelent számukra a fókuszálás, a mélyebb koncentráció.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tartalomfogyasztási és ezáltal a tanulási szokások változása miatt is a  versenyképesség egyre inkább a digitalizáció integrálásán és az élethosszig tartó tanulást elősegítő modelleken múlik.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Közben a meglévő rendszerek széttöredezettek és nehezen bővíthetők, a sok adminisztráció pedig költséges és hibákra hajlamos – ami a hallgatók bizalmát is gyengíti. 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És a legértékesebb tudás jórészt az intézmények falai közé zárva marad: hiányzik a megosztás, az együttműködés, egy közös országos tudásbázis. 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Pontosan ide szeretne belépni a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Sylora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Sylora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egy nyílt digitális tanulási platform. 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Fontos, hogy ez nem egy hagyományos tanulásmenedzsment-rendszer, nem egy zárt LMS. 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Ez egy digitális platform, ahol az intézmények a saját és a külső tananyagaikat egységes rendszerben kezelhetik, értékesíthetik és megoszthatják. 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vízió egyszerű: a tudás terjesztése tér- és időbeli korlátok nélkül, a magyar oktatási ökoszisztéma modernizálása, és minden szereplő motiválása rugalmas üzleti modellekkel. 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rendszer két alapszerepre épül: a tanulóra, aki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licenszet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vásárol és a platformon tanul, és a szervezetre, amely tartalmat hozhat létre,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licenszet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vásárolhat, és saját tanulóit kezelheti. 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És ami lényeges: egy szervezet egyszerre lehet a tudás forrása és beszerzője.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Sylora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üzleti logikájának gerince egyetlen láncban összefoglalható. 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tananyag a legkisebb építőkő. 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Ezekből épül fel a kurzus, a tartalmi keret. 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kurzushoz kapcsolódik a kiajánlás, amely az árat és a hozzáférést határozza meg. 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vásárlással a szervezet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licenszet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azaz hozzáférési jogot szerez, amelyet kioszthat a tanulóinak. 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Tananyag, kurzus, kiajánlás, licensz. 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Ezt a négy elemet bontom ki előbb, majd a végén két dolgot nézünk még meg, ami a döntéshez elengedhetetlen: hogyan működik mindez pénzügyileg, és hogyan illeszkedik a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Neptunhoz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Kezdjük a legkisebb egységgel: a tananyaggal. </a:t>
            </a:r>
          </a:p>
          <a:p>
            <a:b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Ez az az építőkő, amely önmagában is értéket képvisel, önállóan is értékesíthető, de kurzusba is beköthető. </a:t>
            </a:r>
          </a:p>
          <a:p>
            <a:b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Négyféle formában létezhet: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interaktív,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scorm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típusú tananyagok </a:t>
            </a:r>
          </a:p>
          <a:p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moodle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tananyagok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Videós vagy multivideós tartalmak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digitális tankönyv </a:t>
            </a:r>
          </a:p>
          <a:p>
            <a:b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Sylora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nem vezet be új tartalomformátumokat. 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meglévő, jól ismert szabványokhoz biztosít lejátszókat. Nincs szükség arra, hogy új szabványokat kelljen bevezetni vagy a meglévő tartalmakat át kelljen alakítani.  </a:t>
            </a:r>
          </a:p>
          <a:p>
            <a:b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tananyag hozzáférése pedig kétféle lehet, nyílt vagy zárt – és ez a megkülönböztetés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végigkíséri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az egész rendszert.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Minden tananyag mögött ott a jogtulajdonos – az a szervezet vagy személy, aki a tartalom felett rendelkezik. 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Ő dönti el az árat és a hozzáférést. 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nyílt tananyagot bármely szervezet bekötheti a saját kurzusába, a jogtulajdonos által meghatározott feltételekkel – ez maximalizálja az elérést. </a:t>
            </a:r>
          </a:p>
          <a:p>
            <a:b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zárt tananyagot viszont csak az általa kijelölt szervezetek használhatják; ez a stratégiai, kontrollált megosztás útja.</a:t>
            </a:r>
          </a:p>
          <a:p>
            <a:b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És van egy különösen fontos képesség: egy tananyagnak több jogtulajdonosa is lehet – gondoljunk egy egyetem, egy oktató és egy külső szakértő közös fejlesztésére. 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Ilyenkor a bevétel a rögzített százalékos arányban, automatikusan oszlik meg. Nincs utólagos vita, nincs kézi elszámolás – a rendszer intézi.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tananyagokból építjük fel a kurzust – ez a tartalmi keret, amely a tanulónak egységes tanulási élményként jelenik meg. 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tananyagokat modulokba szervezhetjük, az egyes elemek lehetnek kötelezőek vagy szabadon választhatóak. </a:t>
            </a:r>
          </a:p>
          <a:p>
            <a:b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kurzushoz gazdag metaadatok tartoznak: cím, tanulási célok, célcsoport, nyelv, nehézség, becsült tanulási idő – ezek teszik a kurzust kereshetővé és összehasonlíthatóvá. </a:t>
            </a:r>
          </a:p>
          <a:p>
            <a:b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És van egy tudatos tervezési döntés, amit érdemes kiemelni: a kurzus szintjén még nincs ár. </a:t>
            </a:r>
          </a:p>
          <a:p>
            <a:b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Sylora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tartalmat és a pénzügyet szándékosan szétválasztja – így ugyanaz a kurzus később többféle üzleti modellben is piacra vihető.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Most lépünk át a pénzügyi rétegre: ez a kiajánlás. 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kiajánlás határozza meg, hogy egy adott kurzust mennyiért és mennyi időre érhetünk el. 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És itt jön a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Sylora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egyik legnagyobb rugalmassága: egy kurzushoz több kiajánlás is tartozhat. Ugyanaz a tartalom – de többféle feltétellel vihető piacra. Egy hosszabb, drágább csomag; egy rövidebb, olcsóbb; egy nyílt, mindenkinek szóló ajánlat és mellette egy zárt, csak partnereknek. A kiajánlást négy dimenzió írja le: nyílt vagy zárt, az időparaméterek, a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mikrotanúsítvány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és az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árképzés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 következő néhány dián ezt a négyet bontom ki.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Az első dimenzió a hozzáférés. A nyílt kiajánlás automatikusan megjelenik a publikus piactéren – bárki megveheti. A zárt nem publikus: csak a saját szervezet vagy a kijelölt partnerek érik el. És a kettő nem zárja ki egymást: ugyanahhoz a kurzushoz lehet zárt kiajánlás a saját hallgatóknak, kedvezményesen, és nyílt a piactéren, teljes áron. Egy kurzus, többféle üzleti modell – duplikálás nélkül.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második dimenzió az idő. A bruttó idő azt mondja meg, meddig fér hozzá a tanuló a tartalomhoz – mondjuk két évig; a nettó idő pedig, mennyi aktív tanulási időt használhat fel ezen belül – például húsz órát. Egy fontos szabály: a kurzus véghatáridejét mindig a benne lévő legrövidebb elérhetőségű tananyag szabja meg – ez a leghosszabb lehetséges határidő, ennél rövidebbet beállíthat, hosszabbat nem. Ez főleg külső tananyag bekötésekor számít, hiszen annak idejét nem Ön szabja meg.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harmadik dimenzió a mikrotanúsítvány: rövid, célzott képzések, amelyeket az európai mikrotanúsítványi keretrendszerhez illeszkedő igazolással ismerhetünk el. A munkaerőpiac egyre inkább a folyamatos, gyakorlatias továbbképzésről szól – ez az intézménynek új, keresett, differenciáló kínálat. A Sylorában a tanúsítvány nem a kurzushoz, hanem a kiajánláshoz kapcsolódik: ugyanabból a kurzusból lehet tanúsítványos, magasabb árú, és tanúsítvány nélküli, önképzésre szánt ajánlat is. Egy tartalom, többféle érték.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negyedik dimenzió az árképzés. A végső ár nem egyetlen szám, amit csak úgy beírunk – hanem tételesen, hat összetevőből áll össze: a saját tananyagunk ára, a bekötött külső tananyagok ára, a kurzusszervezői díj, a platformhasználati díj, az ÁFA, és a rendszerhasználati díj. Itt érdemes két, hasonló nevű tételt megkülönböztetni: a platformhasználati díj a Sylora jutaléka az értékesítés után, a rendszerhasználati díj pedig a tartalom lejátszását finanszírozza – erről mindjárt bővebben. Ez a tételes felbontás épp a döntéshozók számára értékes: pontosan látszik, miből áll az ár. Külön kiemelném a kurzusszervezői díjat: még ha csak mások tananyagaiból is építünk kurzust, az ügyes, pedagógiailag átgondolt felépítés önmagában érték – és ezt az értéket ezen a díjon keresztül beépíthetjük az árba. A Sylora tehát nemcsak továbbértékesítést, hanem valódi értékteremtést is lehetővé tesz.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Ezzel a tartalom-lánc utolsó eleméhez érünk: a licenszhez. Amikor egy szervezet megvásárol egy kiajánlást, valójában hozzáférési jogot szerez – nem magát a tartalmat birtokolja, hanem a felhasználás jogát, a megadott feltételek szerint. Ezt a licenszt aztán a szervezeten belül kioszthatja. A gyakorlatban ez azt jelenti, hogy például egy intézmény kétszáz licenszt vásárol egy kurzushoz, és kiosztja azokat a hallgatóinak. A licensz tehát az a pont, ahol az értékesítési oldal találkozik a valódi tanulói hozzáféréssel. Ezzel a tartalom útját végigjártuk – most nézzük meg, ami a döntéshez még kell: a pénzügyi működést és az integrációt.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Nézzük meg röviden, hogyan működik mindez pénzügyileg. A tanulás üzemanyaga a rendszerhasználati díj – ez finanszírozza a tananyagok lejátszását. Beépíthető a kiajánlás árába, vagy külön is megvásárolható, és rugalmasan eldönthető, ki viseli: a vásárló, a tanuló, vagy akár a kurzust szervező intézmény – például egy kötelező belső képzésnél. Minden díj a gyűjtőszámlán jelenik meg, amely valós időben, átláthatóan követhető. És van egy fontos intézményi biztosíték: a szervezeti gyűjtőszámla egy közösen meghatározott keretig negatív egyenlegbe is mehet – így egy késedelmes fizetés soha nem szakítja meg a hallgatók tanulását. Fizetni pedig kétféleképpen lehet: díjbekérős banki átutalással, ami az intézményi folyamatokba illeszkedik, vagy azonnali bankkártyás fizetéssel.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Sylora nem elszigetelt rendszer, és nem is kizárólagos: az országosan használt Neptun rendszerhez kapcsolódik – így a felsőoktatás hallgatói köre országos szinten, skálázhatóan érhető el –, miközben a meglévő, akár saját fejlesztésű rendszereik párhuzamosan tovább működhetnek. A belépés tehát nem kockázat, hanem bővítés. Az integráció mélyebb, mint egy klasszikus LMS-é: a fiókösszefűzés révén a hallgató egyetlen fiókban éri el minden tartalmát, az intézmény pedig csak a saját kiosztásaira lát rá – az adatvédelem tiszteletben tartásával. Ráadásul a napi működést is egyszerűsíti: automatizálja a tesztek javítását, a hallgatói előrehaladás követését és a jogosultságok kezelését, az átlátható statisztikák pedig hozzájárulhatnak a lemorzsolódás csökkentéséhez. A meglévő tananyagok integrálhatók és fokozatosan bővíthetők. Mindezt a Player Gateway zárja egységbe: bármilyen tartalomtípus, egyetlen, zökkenőmentes lejátszási élmény.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Foglaljuk össze. A Sylora három szóban ragadható meg. Rugalmas – mert ugyanaz a kurzus többféle kiajánlásban, többféle közönségnek értékesíthető, a tartalom duplikálása nélkül. Átlátható – mert az árképzés tételes, az elszámolás pedig valós idejű és követhető. És skálázható – mert a Neptun-kapcsolat révén a felsőoktatás széles köréhez, országos szinten skálázhatóan jut el. A lényeg egyetlen mondat: a Sylorával a tudás oda áramlik, ahol szükség van rá – és közben az Önök intézménye számára is értéket teremt. Nagyon szívesen beszélgetnék arról, hogyan illeszthető ez konkrétan az Önök működésébe. Köszönöm a figyelmet!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628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 l="23641" r="23641"/>
          <a:stretch/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3228826"/>
            <a:ext cx="4953000" cy="130552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914400" y="5029646"/>
            <a:ext cx="18105120" cy="5524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3450" kern="0" spc="173" dirty="0">
                <a:solidFill>
                  <a:srgbClr val="C8C2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Digitális tanulási platform</a:t>
            </a:r>
            <a:endParaRPr lang="en-US" sz="3450" dirty="0"/>
          </a:p>
        </p:txBody>
      </p:sp>
      <p:sp>
        <p:nvSpPr>
          <p:cNvPr id="5" name="Shape 1"/>
          <p:cNvSpPr/>
          <p:nvPr/>
        </p:nvSpPr>
        <p:spPr>
          <a:xfrm>
            <a:off x="914400" y="5963096"/>
            <a:ext cx="1257300" cy="57150"/>
          </a:xfrm>
          <a:prstGeom prst="roundRect">
            <a:avLst>
              <a:gd name="adj" fmla="val 50000"/>
            </a:avLst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6" name="Text 2"/>
          <p:cNvSpPr/>
          <p:nvPr/>
        </p:nvSpPr>
        <p:spPr>
          <a:xfrm>
            <a:off x="914400" y="6439346"/>
            <a:ext cx="11734800" cy="65677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96955"/>
              </a:lnSpc>
              <a:buNone/>
            </a:pPr>
            <a:r>
              <a:rPr lang="en-US" sz="43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hely, ahol a tudás értéket teremt</a:t>
            </a:r>
            <a:endParaRPr lang="en-US" sz="4350" dirty="0"/>
          </a:p>
        </p:txBody>
      </p:sp>
      <p:sp>
        <p:nvSpPr>
          <p:cNvPr id="7" name="Text 3"/>
          <p:cNvSpPr/>
          <p:nvPr/>
        </p:nvSpPr>
        <p:spPr>
          <a:xfrm>
            <a:off x="914400" y="9401175"/>
            <a:ext cx="5014466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kern="0" spc="54" dirty="0">
                <a:solidFill>
                  <a:srgbClr val="948CB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Neptun Konferencia · Termékbemutató</a:t>
            </a:r>
            <a:endParaRPr lang="en-US" sz="1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2628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 l="23641" r="23641"/>
          <a:stretch/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14400" y="3391942"/>
            <a:ext cx="1810512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88" dirty="0">
                <a:solidFill>
                  <a:srgbClr val="C8C2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KIHÍVÁS</a:t>
            </a:r>
            <a:endParaRPr lang="en-US" sz="1800" dirty="0"/>
          </a:p>
        </p:txBody>
      </p:sp>
      <p:sp>
        <p:nvSpPr>
          <p:cNvPr id="4" name="Text 1"/>
          <p:cNvSpPr/>
          <p:nvPr/>
        </p:nvSpPr>
        <p:spPr>
          <a:xfrm>
            <a:off x="914400" y="3811042"/>
            <a:ext cx="18105120" cy="59814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90462"/>
              </a:lnSpc>
              <a:buNone/>
            </a:pPr>
            <a:r>
              <a:rPr lang="en-US" sz="4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Digitális nyomás, széttöredezett tudás</a:t>
            </a:r>
            <a:endParaRPr lang="en-US" sz="4200" dirty="0"/>
          </a:p>
        </p:txBody>
      </p:sp>
      <p:sp>
        <p:nvSpPr>
          <p:cNvPr id="5" name="Shape 2"/>
          <p:cNvSpPr/>
          <p:nvPr/>
        </p:nvSpPr>
        <p:spPr>
          <a:xfrm>
            <a:off x="914400" y="4885432"/>
            <a:ext cx="247650" cy="247650"/>
          </a:xfrm>
          <a:prstGeom prst="ellipse">
            <a:avLst/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6" name="Text 3"/>
          <p:cNvSpPr/>
          <p:nvPr/>
        </p:nvSpPr>
        <p:spPr>
          <a:xfrm>
            <a:off x="1390650" y="4828282"/>
            <a:ext cx="7416927" cy="76765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1935"/>
              </a:lnSpc>
              <a:buNone/>
            </a:pPr>
            <a:r>
              <a:rPr lang="en-US" sz="2025" dirty="0">
                <a:solidFill>
                  <a:srgbClr val="D5D0E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Nő a </a:t>
            </a:r>
            <a:r>
              <a:rPr lang="en-US" sz="2025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digitális tanulás iránti igény </a:t>
            </a:r>
            <a:r>
              <a:rPr lang="en-US" sz="2025" dirty="0">
                <a:solidFill>
                  <a:srgbClr val="D5D0E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— a Z és az alfa generáció ezt már alapként várja.</a:t>
            </a:r>
            <a:endParaRPr lang="en-US" sz="2025" dirty="0"/>
          </a:p>
        </p:txBody>
      </p:sp>
      <p:sp>
        <p:nvSpPr>
          <p:cNvPr id="7" name="Shape 4"/>
          <p:cNvSpPr/>
          <p:nvPr/>
        </p:nvSpPr>
        <p:spPr>
          <a:xfrm>
            <a:off x="9048750" y="4885432"/>
            <a:ext cx="266700" cy="228600"/>
          </a:xfrm>
          <a:prstGeom prst="rect">
            <a:avLst/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8" name="Text 5"/>
          <p:cNvSpPr/>
          <p:nvPr/>
        </p:nvSpPr>
        <p:spPr>
          <a:xfrm>
            <a:off x="9544050" y="4828282"/>
            <a:ext cx="7397306" cy="76765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1935"/>
              </a:lnSpc>
              <a:buNone/>
            </a:pPr>
            <a:r>
              <a:rPr lang="en-US" sz="2025" dirty="0">
                <a:solidFill>
                  <a:srgbClr val="D5D0E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</a:t>
            </a:r>
            <a:r>
              <a:rPr lang="en-US" sz="2025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versenyképesség </a:t>
            </a:r>
            <a:r>
              <a:rPr lang="en-US" sz="2025" dirty="0">
                <a:solidFill>
                  <a:srgbClr val="D5D0E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digitalizáción és az élethosszig tartó tanuláson múlik.</a:t>
            </a:r>
            <a:endParaRPr lang="en-US" sz="2025" dirty="0"/>
          </a:p>
        </p:txBody>
      </p:sp>
      <p:sp>
        <p:nvSpPr>
          <p:cNvPr id="9" name="Shape 6"/>
          <p:cNvSpPr/>
          <p:nvPr/>
        </p:nvSpPr>
        <p:spPr>
          <a:xfrm>
            <a:off x="914400" y="5872163"/>
            <a:ext cx="228600" cy="228600"/>
          </a:xfrm>
          <a:prstGeom prst="rect">
            <a:avLst/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0" name="Text 7"/>
          <p:cNvSpPr/>
          <p:nvPr/>
        </p:nvSpPr>
        <p:spPr>
          <a:xfrm>
            <a:off x="1371600" y="5805488"/>
            <a:ext cx="7436549" cy="112767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21935"/>
              </a:lnSpc>
              <a:buNone/>
            </a:pPr>
            <a:r>
              <a:rPr lang="en-US" sz="2025" dirty="0">
                <a:solidFill>
                  <a:srgbClr val="D5D0E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meglévő rendszerek </a:t>
            </a:r>
            <a:r>
              <a:rPr lang="en-US" sz="2025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széttöredezettek </a:t>
            </a:r>
            <a:r>
              <a:rPr lang="en-US" sz="2025" dirty="0">
                <a:solidFill>
                  <a:srgbClr val="D5D0E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; a sok adminisztráció költséges, hibákra hajlamos — gyengíti a bizalmat.</a:t>
            </a:r>
            <a:endParaRPr lang="en-US" sz="2025" dirty="0"/>
          </a:p>
        </p:txBody>
      </p:sp>
      <p:sp>
        <p:nvSpPr>
          <p:cNvPr id="11" name="Shape 8"/>
          <p:cNvSpPr/>
          <p:nvPr/>
        </p:nvSpPr>
        <p:spPr>
          <a:xfrm>
            <a:off x="9048750" y="5862638"/>
            <a:ext cx="247650" cy="247650"/>
          </a:xfrm>
          <a:prstGeom prst="ellipse">
            <a:avLst/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2" name="Text 9"/>
          <p:cNvSpPr/>
          <p:nvPr/>
        </p:nvSpPr>
        <p:spPr>
          <a:xfrm>
            <a:off x="9525000" y="5805488"/>
            <a:ext cx="7416927" cy="76765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1935"/>
              </a:lnSpc>
              <a:buNone/>
            </a:pPr>
            <a:r>
              <a:rPr lang="en-US" sz="2025" dirty="0">
                <a:solidFill>
                  <a:srgbClr val="D5D0E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tudás </a:t>
            </a:r>
            <a:r>
              <a:rPr lang="en-US" sz="2025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az intézmények falai közé zárva </a:t>
            </a:r>
            <a:r>
              <a:rPr lang="en-US" sz="2025" dirty="0">
                <a:solidFill>
                  <a:srgbClr val="D5D0E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marad — hiányzik a közös országos tudásbázis.</a:t>
            </a:r>
            <a:endParaRPr lang="en-US" sz="2025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5F3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2869257"/>
            <a:ext cx="1810512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88" dirty="0">
                <a:solidFill>
                  <a:srgbClr val="4F3C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BEMUTATKOZÁS</a:t>
            </a:r>
            <a:endParaRPr lang="en-US" sz="1800" dirty="0"/>
          </a:p>
        </p:txBody>
      </p:sp>
      <p:sp>
        <p:nvSpPr>
          <p:cNvPr id="3" name="Text 1"/>
          <p:cNvSpPr/>
          <p:nvPr/>
        </p:nvSpPr>
        <p:spPr>
          <a:xfrm>
            <a:off x="914400" y="3269307"/>
            <a:ext cx="18105120" cy="67195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89946"/>
              </a:lnSpc>
              <a:buNone/>
            </a:pPr>
            <a:r>
              <a:rPr lang="en-US" sz="4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 a Sylora?</a:t>
            </a:r>
            <a:endParaRPr lang="en-US" sz="4800" dirty="0"/>
          </a:p>
        </p:txBody>
      </p:sp>
      <p:sp>
        <p:nvSpPr>
          <p:cNvPr id="4" name="Text 2"/>
          <p:cNvSpPr/>
          <p:nvPr/>
        </p:nvSpPr>
        <p:spPr>
          <a:xfrm>
            <a:off x="914400" y="4131766"/>
            <a:ext cx="16554450" cy="48384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11429"/>
              </a:lnSpc>
              <a:buNone/>
            </a:pPr>
            <a:r>
              <a:rPr lang="en-US" sz="2700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Digitális tanulási platform - a jövő oktatása</a:t>
            </a:r>
            <a:endParaRPr lang="en-US" sz="2700" dirty="0"/>
          </a:p>
        </p:txBody>
      </p:sp>
      <p:sp>
        <p:nvSpPr>
          <p:cNvPr id="5" name="Shape 3"/>
          <p:cNvSpPr/>
          <p:nvPr/>
        </p:nvSpPr>
        <p:spPr>
          <a:xfrm>
            <a:off x="914400" y="5158532"/>
            <a:ext cx="190500" cy="190500"/>
          </a:xfrm>
          <a:prstGeom prst="ellipse">
            <a:avLst/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6" name="Text 4"/>
          <p:cNvSpPr/>
          <p:nvPr/>
        </p:nvSpPr>
        <p:spPr>
          <a:xfrm>
            <a:off x="1295400" y="5110907"/>
            <a:ext cx="5612011" cy="3238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75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Tudásterjesztés tér- és időbeli korlátok nélkül</a:t>
            </a:r>
            <a:endParaRPr lang="en-US" sz="1875" dirty="0"/>
          </a:p>
        </p:txBody>
      </p:sp>
      <p:sp>
        <p:nvSpPr>
          <p:cNvPr id="7" name="Shape 5"/>
          <p:cNvSpPr/>
          <p:nvPr/>
        </p:nvSpPr>
        <p:spPr>
          <a:xfrm>
            <a:off x="914400" y="5653832"/>
            <a:ext cx="190500" cy="190500"/>
          </a:xfrm>
          <a:prstGeom prst="ellipse">
            <a:avLst/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8" name="Text 6"/>
          <p:cNvSpPr/>
          <p:nvPr/>
        </p:nvSpPr>
        <p:spPr>
          <a:xfrm>
            <a:off x="1295400" y="5606207"/>
            <a:ext cx="5876732" cy="3238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75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magyar oktatási ökoszisztéma modernizálása</a:t>
            </a:r>
            <a:endParaRPr lang="en-US" sz="1875" dirty="0"/>
          </a:p>
        </p:txBody>
      </p:sp>
      <p:sp>
        <p:nvSpPr>
          <p:cNvPr id="9" name="Shape 7"/>
          <p:cNvSpPr/>
          <p:nvPr/>
        </p:nvSpPr>
        <p:spPr>
          <a:xfrm>
            <a:off x="914400" y="6149132"/>
            <a:ext cx="190500" cy="190500"/>
          </a:xfrm>
          <a:prstGeom prst="ellipse">
            <a:avLst/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0" name="Text 8"/>
          <p:cNvSpPr/>
          <p:nvPr/>
        </p:nvSpPr>
        <p:spPr>
          <a:xfrm>
            <a:off x="1295400" y="6101507"/>
            <a:ext cx="5619869" cy="3238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75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szereplők motiválása rugalmas modellekkel</a:t>
            </a:r>
            <a:endParaRPr lang="en-US" sz="1875" dirty="0"/>
          </a:p>
        </p:txBody>
      </p:sp>
      <p:sp>
        <p:nvSpPr>
          <p:cNvPr id="11" name="Shape 9"/>
          <p:cNvSpPr/>
          <p:nvPr/>
        </p:nvSpPr>
        <p:spPr>
          <a:xfrm>
            <a:off x="8455223" y="5110907"/>
            <a:ext cx="4097238" cy="1706761"/>
          </a:xfrm>
          <a:prstGeom prst="roundRect">
            <a:avLst>
              <a:gd name="adj" fmla="val 11161"/>
            </a:avLst>
          </a:prstGeom>
          <a:solidFill>
            <a:srgbClr val="FFFFFF"/>
          </a:solidFill>
          <a:ln w="9525">
            <a:solidFill>
              <a:srgbClr val="E2E0EE"/>
            </a:solidFill>
            <a:prstDash val="solid"/>
          </a:ln>
          <a:effectLst>
            <a:outerShdw blurRad="323850" dist="133350" dir="5400000" algn="bl" rotWithShape="0">
              <a:srgbClr val="26285E">
                <a:alpha val="8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12" name="Text 10"/>
          <p:cNvSpPr/>
          <p:nvPr/>
        </p:nvSpPr>
        <p:spPr>
          <a:xfrm>
            <a:off x="8788598" y="5444282"/>
            <a:ext cx="3773537" cy="3619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Tanuló</a:t>
            </a:r>
            <a:endParaRPr lang="en-US" sz="2250" dirty="0"/>
          </a:p>
        </p:txBody>
      </p:sp>
      <p:sp>
        <p:nvSpPr>
          <p:cNvPr id="13" name="Text 11"/>
          <p:cNvSpPr/>
          <p:nvPr/>
        </p:nvSpPr>
        <p:spPr>
          <a:xfrm>
            <a:off x="8788598" y="5844332"/>
            <a:ext cx="3533403" cy="67806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Licenszet vásárol, </a:t>
            </a:r>
            <a:r>
              <a:rPr lang="hu-HU" sz="180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platformon</a:t>
            </a:r>
            <a:r>
              <a:rPr lang="en-US" sz="180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tanul.</a:t>
            </a:r>
            <a:endParaRPr lang="en-US" sz="1800" dirty="0"/>
          </a:p>
        </p:txBody>
      </p:sp>
      <p:sp>
        <p:nvSpPr>
          <p:cNvPr id="14" name="Shape 12"/>
          <p:cNvSpPr/>
          <p:nvPr/>
        </p:nvSpPr>
        <p:spPr>
          <a:xfrm>
            <a:off x="12819162" y="5869037"/>
            <a:ext cx="190500" cy="190500"/>
          </a:xfrm>
          <a:prstGeom prst="ellipse">
            <a:avLst/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5" name="Shape 13"/>
          <p:cNvSpPr/>
          <p:nvPr/>
        </p:nvSpPr>
        <p:spPr>
          <a:xfrm>
            <a:off x="13276362" y="5110907"/>
            <a:ext cx="4097238" cy="1706761"/>
          </a:xfrm>
          <a:prstGeom prst="roundRect">
            <a:avLst>
              <a:gd name="adj" fmla="val 11161"/>
            </a:avLst>
          </a:prstGeom>
          <a:solidFill>
            <a:srgbClr val="FFFFFF"/>
          </a:solidFill>
          <a:ln w="9525">
            <a:solidFill>
              <a:srgbClr val="E2E0EE"/>
            </a:solidFill>
            <a:prstDash val="solid"/>
          </a:ln>
          <a:effectLst>
            <a:outerShdw blurRad="323850" dist="133350" dir="5400000" algn="bl" rotWithShape="0">
              <a:srgbClr val="26285E">
                <a:alpha val="8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16" name="Text 14"/>
          <p:cNvSpPr/>
          <p:nvPr/>
        </p:nvSpPr>
        <p:spPr>
          <a:xfrm>
            <a:off x="13609737" y="5444282"/>
            <a:ext cx="3773537" cy="3619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Szervezet</a:t>
            </a:r>
            <a:endParaRPr lang="en-US" sz="2250" dirty="0"/>
          </a:p>
        </p:txBody>
      </p:sp>
      <p:sp>
        <p:nvSpPr>
          <p:cNvPr id="17" name="Text 15"/>
          <p:cNvSpPr/>
          <p:nvPr/>
        </p:nvSpPr>
        <p:spPr>
          <a:xfrm>
            <a:off x="13609737" y="5844332"/>
            <a:ext cx="3533403" cy="67806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Tartalmat hoz létre, licenszet vásárol, tanulókat kezel.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914400" y="7141518"/>
            <a:ext cx="18105120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Egy felhasználó mindkét szerepben jelen lehet — hallgató, oktató és intézmény is.</a:t>
            </a:r>
            <a:endParaRPr lang="en-US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4F3C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3715048"/>
            <a:ext cx="1810512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88" dirty="0">
                <a:solidFill>
                  <a:srgbClr val="D9D0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MEGOLDÁS GERINCE</a:t>
            </a:r>
            <a:endParaRPr lang="en-US" sz="1800" dirty="0"/>
          </a:p>
        </p:txBody>
      </p:sp>
      <p:sp>
        <p:nvSpPr>
          <p:cNvPr id="3" name="Text 1"/>
          <p:cNvSpPr/>
          <p:nvPr/>
        </p:nvSpPr>
        <p:spPr>
          <a:xfrm>
            <a:off x="914400" y="4115098"/>
            <a:ext cx="18105120" cy="67195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89946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tartalom útja a tanulóig</a:t>
            </a:r>
            <a:endParaRPr lang="en-US" sz="4800" dirty="0"/>
          </a:p>
        </p:txBody>
      </p:sp>
      <p:sp>
        <p:nvSpPr>
          <p:cNvPr id="4" name="Shape 2"/>
          <p:cNvSpPr/>
          <p:nvPr/>
        </p:nvSpPr>
        <p:spPr>
          <a:xfrm>
            <a:off x="914400" y="5320457"/>
            <a:ext cx="3050530" cy="1251496"/>
          </a:xfrm>
          <a:prstGeom prst="roundRect">
            <a:avLst>
              <a:gd name="adj" fmla="val 13700"/>
            </a:avLst>
          </a:prstGeom>
          <a:solidFill>
            <a:srgbClr val="FFFFFF"/>
          </a:solidFill>
          <a:ln/>
          <a:effectLst>
            <a:outerShdw blurRad="419100" dist="171450" dir="54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5" name="Text 3"/>
          <p:cNvSpPr/>
          <p:nvPr/>
        </p:nvSpPr>
        <p:spPr>
          <a:xfrm>
            <a:off x="1162050" y="5606207"/>
            <a:ext cx="2810753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175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Tananyag</a:t>
            </a:r>
            <a:endParaRPr lang="en-US" sz="2175" dirty="0"/>
          </a:p>
        </p:txBody>
      </p:sp>
      <p:sp>
        <p:nvSpPr>
          <p:cNvPr id="6" name="Text 4"/>
          <p:cNvSpPr/>
          <p:nvPr/>
        </p:nvSpPr>
        <p:spPr>
          <a:xfrm>
            <a:off x="1162050" y="5977682"/>
            <a:ext cx="2810753" cy="34662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15714"/>
              </a:lnSpc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legkisebb építőkő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4136380" y="5320457"/>
            <a:ext cx="222647" cy="128959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buNone/>
            </a:pPr>
            <a:r>
              <a:rPr lang="en-US" sz="3000" dirty="0">
                <a:solidFill>
                  <a:srgbClr val="FFFFFF">
                    <a:alpha val="85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3000" dirty="0"/>
          </a:p>
        </p:txBody>
      </p:sp>
      <p:sp>
        <p:nvSpPr>
          <p:cNvPr id="8" name="Shape 6"/>
          <p:cNvSpPr/>
          <p:nvPr/>
        </p:nvSpPr>
        <p:spPr>
          <a:xfrm>
            <a:off x="4454277" y="5320457"/>
            <a:ext cx="3050530" cy="1251496"/>
          </a:xfrm>
          <a:prstGeom prst="roundRect">
            <a:avLst>
              <a:gd name="adj" fmla="val 13700"/>
            </a:avLst>
          </a:prstGeom>
          <a:solidFill>
            <a:srgbClr val="FFFFFF"/>
          </a:solidFill>
          <a:ln/>
          <a:effectLst>
            <a:outerShdw blurRad="419100" dist="171450" dir="54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9" name="Text 7"/>
          <p:cNvSpPr/>
          <p:nvPr/>
        </p:nvSpPr>
        <p:spPr>
          <a:xfrm>
            <a:off x="4701927" y="5606207"/>
            <a:ext cx="2810753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175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Kurzus</a:t>
            </a:r>
            <a:endParaRPr lang="en-US" sz="2175" dirty="0"/>
          </a:p>
        </p:txBody>
      </p:sp>
      <p:sp>
        <p:nvSpPr>
          <p:cNvPr id="10" name="Text 8"/>
          <p:cNvSpPr/>
          <p:nvPr/>
        </p:nvSpPr>
        <p:spPr>
          <a:xfrm>
            <a:off x="4701927" y="5977682"/>
            <a:ext cx="2810753" cy="34662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15714"/>
              </a:lnSpc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tartalmi keret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7676257" y="5320457"/>
            <a:ext cx="222647" cy="128959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buNone/>
            </a:pPr>
            <a:r>
              <a:rPr lang="en-US" sz="3000" dirty="0">
                <a:solidFill>
                  <a:srgbClr val="FFFFFF">
                    <a:alpha val="85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3000" dirty="0"/>
          </a:p>
        </p:txBody>
      </p:sp>
      <p:sp>
        <p:nvSpPr>
          <p:cNvPr id="12" name="Shape 10"/>
          <p:cNvSpPr/>
          <p:nvPr/>
        </p:nvSpPr>
        <p:spPr>
          <a:xfrm>
            <a:off x="7994154" y="5320457"/>
            <a:ext cx="3050530" cy="1251496"/>
          </a:xfrm>
          <a:prstGeom prst="roundRect">
            <a:avLst>
              <a:gd name="adj" fmla="val 13700"/>
            </a:avLst>
          </a:prstGeom>
          <a:solidFill>
            <a:srgbClr val="FFFFFF"/>
          </a:solidFill>
          <a:ln/>
          <a:effectLst>
            <a:outerShdw blurRad="419100" dist="171450" dir="54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13" name="Text 11"/>
          <p:cNvSpPr/>
          <p:nvPr/>
        </p:nvSpPr>
        <p:spPr>
          <a:xfrm>
            <a:off x="8241804" y="5606207"/>
            <a:ext cx="2810753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175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Kiajánlás</a:t>
            </a:r>
            <a:endParaRPr lang="en-US" sz="2175" dirty="0"/>
          </a:p>
        </p:txBody>
      </p:sp>
      <p:sp>
        <p:nvSpPr>
          <p:cNvPr id="14" name="Text 12"/>
          <p:cNvSpPr/>
          <p:nvPr/>
        </p:nvSpPr>
        <p:spPr>
          <a:xfrm>
            <a:off x="8241804" y="5977682"/>
            <a:ext cx="2810753" cy="34662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15714"/>
              </a:lnSpc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Ár és hozzáférés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11216134" y="5320457"/>
            <a:ext cx="222647" cy="128959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buNone/>
            </a:pPr>
            <a:r>
              <a:rPr lang="en-US" sz="3000" dirty="0">
                <a:solidFill>
                  <a:srgbClr val="FFFFFF">
                    <a:alpha val="85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3000" dirty="0"/>
          </a:p>
        </p:txBody>
      </p:sp>
      <p:sp>
        <p:nvSpPr>
          <p:cNvPr id="16" name="Shape 14"/>
          <p:cNvSpPr/>
          <p:nvPr/>
        </p:nvSpPr>
        <p:spPr>
          <a:xfrm>
            <a:off x="11534031" y="5320457"/>
            <a:ext cx="3050530" cy="1251496"/>
          </a:xfrm>
          <a:prstGeom prst="roundRect">
            <a:avLst>
              <a:gd name="adj" fmla="val 13700"/>
            </a:avLst>
          </a:prstGeom>
          <a:solidFill>
            <a:srgbClr val="FFFFFF"/>
          </a:solidFill>
          <a:ln/>
          <a:effectLst>
            <a:outerShdw blurRad="419100" dist="171450" dir="54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17" name="Text 15"/>
          <p:cNvSpPr/>
          <p:nvPr/>
        </p:nvSpPr>
        <p:spPr>
          <a:xfrm>
            <a:off x="11781681" y="5606207"/>
            <a:ext cx="2810753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175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Licensz</a:t>
            </a:r>
            <a:endParaRPr lang="en-US" sz="2175" dirty="0"/>
          </a:p>
        </p:txBody>
      </p:sp>
      <p:sp>
        <p:nvSpPr>
          <p:cNvPr id="18" name="Text 16"/>
          <p:cNvSpPr/>
          <p:nvPr/>
        </p:nvSpPr>
        <p:spPr>
          <a:xfrm>
            <a:off x="11781681" y="5977682"/>
            <a:ext cx="2810753" cy="34662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15714"/>
              </a:lnSpc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Hozzáférési jog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14756011" y="5320457"/>
            <a:ext cx="222647" cy="128959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buNone/>
            </a:pPr>
            <a:r>
              <a:rPr lang="en-US" sz="3000" dirty="0">
                <a:solidFill>
                  <a:srgbClr val="FFFFFF">
                    <a:alpha val="85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3000" dirty="0"/>
          </a:p>
        </p:txBody>
      </p:sp>
      <p:sp>
        <p:nvSpPr>
          <p:cNvPr id="20" name="Text 18"/>
          <p:cNvSpPr/>
          <p:nvPr/>
        </p:nvSpPr>
        <p:spPr>
          <a:xfrm>
            <a:off x="15626507" y="5679430"/>
            <a:ext cx="1194495" cy="5715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Tanulói hozzáférés</a:t>
            </a:r>
            <a:endParaRPr lang="en-US"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5F3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2827050" y="495300"/>
            <a:ext cx="1122611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Tananyag</a:t>
            </a:r>
            <a:endParaRPr lang="en-US" sz="1600" dirty="0"/>
          </a:p>
        </p:txBody>
      </p:sp>
      <p:sp>
        <p:nvSpPr>
          <p:cNvPr id="3" name="Text 1"/>
          <p:cNvSpPr/>
          <p:nvPr/>
        </p:nvSpPr>
        <p:spPr>
          <a:xfrm>
            <a:off x="13987760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14185106" y="495300"/>
            <a:ext cx="828824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Kurzus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15052030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15249376" y="495300"/>
            <a:ext cx="106560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Kiajánlás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6353086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16550432" y="495300"/>
            <a:ext cx="89936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Licensz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914400" y="3127474"/>
            <a:ext cx="1810512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88" dirty="0">
                <a:solidFill>
                  <a:srgbClr val="4F3C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 · TANANYAG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914400" y="3527524"/>
            <a:ext cx="18105120" cy="56301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91867"/>
              </a:lnSpc>
              <a:buNone/>
            </a:pPr>
            <a:r>
              <a:rPr lang="en-US" sz="39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legkisebb értékesíthető egység</a:t>
            </a:r>
            <a:endParaRPr lang="en-US" sz="3900" dirty="0"/>
          </a:p>
        </p:txBody>
      </p:sp>
      <p:sp>
        <p:nvSpPr>
          <p:cNvPr id="11" name="Text 9"/>
          <p:cNvSpPr/>
          <p:nvPr/>
        </p:nvSpPr>
        <p:spPr>
          <a:xfrm>
            <a:off x="914400" y="4433441"/>
            <a:ext cx="8866772" cy="4191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37931"/>
              </a:lnSpc>
              <a:buNone/>
            </a:pPr>
            <a:r>
              <a:rPr lang="en-US" sz="1875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Önállóan is érték · önállóan is értékesíthető · kurzusba is beköthető.</a:t>
            </a:r>
            <a:endParaRPr lang="en-US" sz="1875" dirty="0"/>
          </a:p>
        </p:txBody>
      </p:sp>
      <p:sp>
        <p:nvSpPr>
          <p:cNvPr id="12" name="Shape 10"/>
          <p:cNvSpPr/>
          <p:nvPr/>
        </p:nvSpPr>
        <p:spPr>
          <a:xfrm>
            <a:off x="914400" y="5100191"/>
            <a:ext cx="4218533" cy="742950"/>
          </a:xfrm>
          <a:prstGeom prst="roundRect">
            <a:avLst>
              <a:gd name="adj" fmla="val 20513"/>
            </a:avLst>
          </a:prstGeom>
          <a:solidFill>
            <a:srgbClr val="FFFFFF"/>
          </a:solidFill>
          <a:ln w="9525">
            <a:solidFill>
              <a:srgbClr val="E2E0EE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3" name="Text 11"/>
          <p:cNvSpPr/>
          <p:nvPr/>
        </p:nvSpPr>
        <p:spPr>
          <a:xfrm>
            <a:off x="1152525" y="5338316"/>
            <a:ext cx="386883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Interaktív tananyagok</a:t>
            </a:r>
            <a:endParaRPr lang="en-US" sz="1800" dirty="0"/>
          </a:p>
        </p:txBody>
      </p:sp>
      <p:sp>
        <p:nvSpPr>
          <p:cNvPr id="14" name="Shape 12"/>
          <p:cNvSpPr/>
          <p:nvPr/>
        </p:nvSpPr>
        <p:spPr>
          <a:xfrm>
            <a:off x="5304383" y="5100191"/>
            <a:ext cx="4218533" cy="742950"/>
          </a:xfrm>
          <a:prstGeom prst="roundRect">
            <a:avLst>
              <a:gd name="adj" fmla="val 20513"/>
            </a:avLst>
          </a:prstGeom>
          <a:solidFill>
            <a:srgbClr val="FFFFFF"/>
          </a:solidFill>
          <a:ln w="9525">
            <a:solidFill>
              <a:srgbClr val="E2E0EE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5" name="Text 13"/>
          <p:cNvSpPr/>
          <p:nvPr/>
        </p:nvSpPr>
        <p:spPr>
          <a:xfrm>
            <a:off x="5542508" y="5338316"/>
            <a:ext cx="386883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Moodle tananyagok</a:t>
            </a:r>
            <a:endParaRPr lang="en-US" sz="1800" dirty="0"/>
          </a:p>
        </p:txBody>
      </p:sp>
      <p:sp>
        <p:nvSpPr>
          <p:cNvPr id="16" name="Shape 14"/>
          <p:cNvSpPr/>
          <p:nvPr/>
        </p:nvSpPr>
        <p:spPr>
          <a:xfrm>
            <a:off x="914400" y="6014591"/>
            <a:ext cx="4218533" cy="742950"/>
          </a:xfrm>
          <a:prstGeom prst="roundRect">
            <a:avLst>
              <a:gd name="adj" fmla="val 20513"/>
            </a:avLst>
          </a:prstGeom>
          <a:solidFill>
            <a:srgbClr val="FFFFFF"/>
          </a:solidFill>
          <a:ln w="9525">
            <a:solidFill>
              <a:srgbClr val="E2E0EE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7" name="Text 15"/>
          <p:cNvSpPr/>
          <p:nvPr/>
        </p:nvSpPr>
        <p:spPr>
          <a:xfrm>
            <a:off x="1152525" y="6252716"/>
            <a:ext cx="386883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Multivideó tananyagok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304383" y="6014591"/>
            <a:ext cx="4218533" cy="742950"/>
          </a:xfrm>
          <a:prstGeom prst="roundRect">
            <a:avLst>
              <a:gd name="adj" fmla="val 20513"/>
            </a:avLst>
          </a:prstGeom>
          <a:solidFill>
            <a:srgbClr val="FFFFFF"/>
          </a:solidFill>
          <a:ln w="9525">
            <a:solidFill>
              <a:srgbClr val="E2E0EE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9" name="Text 17"/>
          <p:cNvSpPr/>
          <p:nvPr/>
        </p:nvSpPr>
        <p:spPr>
          <a:xfrm>
            <a:off x="5542508" y="6252716"/>
            <a:ext cx="386883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Digitális tankönyvek</a:t>
            </a:r>
            <a:endParaRPr lang="en-US" sz="1800" dirty="0"/>
          </a:p>
        </p:txBody>
      </p:sp>
      <p:sp>
        <p:nvSpPr>
          <p:cNvPr id="20" name="Shape 18"/>
          <p:cNvSpPr/>
          <p:nvPr/>
        </p:nvSpPr>
        <p:spPr>
          <a:xfrm>
            <a:off x="10056316" y="4433441"/>
            <a:ext cx="7317284" cy="1516261"/>
          </a:xfrm>
          <a:prstGeom prst="roundRect">
            <a:avLst>
              <a:gd name="adj" fmla="val 11307"/>
            </a:avLst>
          </a:prstGeom>
          <a:solidFill>
            <a:srgbClr val="4F3C96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1" name="Text 19"/>
          <p:cNvSpPr/>
          <p:nvPr/>
        </p:nvSpPr>
        <p:spPr>
          <a:xfrm>
            <a:off x="10342066" y="4700141"/>
            <a:ext cx="7420362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Nincs szükség új formátumra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10342066" y="5043041"/>
            <a:ext cx="6948157" cy="67806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800" dirty="0">
                <a:solidFill>
                  <a:srgbClr val="FFFFFF">
                    <a:alpha val="95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meglévő, jól ismert lejátszókkal működik — nincs új szabvány, nincs átalakítás.</a:t>
            </a:r>
            <a:endParaRPr lang="en-US" sz="1800" dirty="0"/>
          </a:p>
        </p:txBody>
      </p:sp>
      <p:sp>
        <p:nvSpPr>
          <p:cNvPr id="23" name="Shape 21"/>
          <p:cNvSpPr/>
          <p:nvPr/>
        </p:nvSpPr>
        <p:spPr>
          <a:xfrm>
            <a:off x="10056316" y="6159252"/>
            <a:ext cx="3572917" cy="1000125"/>
          </a:xfrm>
          <a:prstGeom prst="roundRect">
            <a:avLst>
              <a:gd name="adj" fmla="val 15238"/>
            </a:avLst>
          </a:prstGeom>
          <a:solidFill>
            <a:srgbClr val="EBF0F4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4" name="Text 22"/>
          <p:cNvSpPr/>
          <p:nvPr/>
        </p:nvSpPr>
        <p:spPr>
          <a:xfrm>
            <a:off x="10284916" y="6368802"/>
            <a:ext cx="342728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Nyílt</a:t>
            </a:r>
            <a:endParaRPr lang="en-US" sz="1800" dirty="0"/>
          </a:p>
        </p:txBody>
      </p:sp>
      <p:sp>
        <p:nvSpPr>
          <p:cNvPr id="25" name="Text 23"/>
          <p:cNvSpPr/>
          <p:nvPr/>
        </p:nvSpPr>
        <p:spPr>
          <a:xfrm>
            <a:off x="10284916" y="6673602"/>
            <a:ext cx="3427288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hozzáférés</a:t>
            </a:r>
            <a:endParaRPr lang="en-US" sz="1800" dirty="0"/>
          </a:p>
        </p:txBody>
      </p:sp>
      <p:sp>
        <p:nvSpPr>
          <p:cNvPr id="26" name="Shape 24"/>
          <p:cNvSpPr/>
          <p:nvPr/>
        </p:nvSpPr>
        <p:spPr>
          <a:xfrm>
            <a:off x="13800683" y="6159252"/>
            <a:ext cx="3572917" cy="1000125"/>
          </a:xfrm>
          <a:prstGeom prst="roundRect">
            <a:avLst>
              <a:gd name="adj" fmla="val 15238"/>
            </a:avLst>
          </a:prstGeom>
          <a:solidFill>
            <a:srgbClr val="26285E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7" name="Text 25"/>
          <p:cNvSpPr/>
          <p:nvPr/>
        </p:nvSpPr>
        <p:spPr>
          <a:xfrm>
            <a:off x="14029283" y="6368802"/>
            <a:ext cx="342728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Zárt</a:t>
            </a:r>
            <a:endParaRPr lang="en-US" sz="1800" dirty="0"/>
          </a:p>
        </p:txBody>
      </p:sp>
      <p:sp>
        <p:nvSpPr>
          <p:cNvPr id="28" name="Text 26"/>
          <p:cNvSpPr/>
          <p:nvPr/>
        </p:nvSpPr>
        <p:spPr>
          <a:xfrm>
            <a:off x="14029283" y="6673602"/>
            <a:ext cx="3427288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C8C2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hozzáférés</a:t>
            </a:r>
            <a:endParaRPr lang="en-US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5F3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2827050" y="495300"/>
            <a:ext cx="1122611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Tananyag</a:t>
            </a:r>
            <a:endParaRPr lang="en-US" sz="1600" dirty="0"/>
          </a:p>
        </p:txBody>
      </p:sp>
      <p:sp>
        <p:nvSpPr>
          <p:cNvPr id="3" name="Text 1"/>
          <p:cNvSpPr/>
          <p:nvPr/>
        </p:nvSpPr>
        <p:spPr>
          <a:xfrm>
            <a:off x="13987760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14185106" y="495300"/>
            <a:ext cx="828824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Kurzus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15052030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15249376" y="495300"/>
            <a:ext cx="106560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Kiajánlás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6353086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16550432" y="495300"/>
            <a:ext cx="89936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Licensz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914400" y="3327499"/>
            <a:ext cx="1810512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88" dirty="0">
                <a:solidFill>
                  <a:srgbClr val="4F3C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 DÖNT A TARTALOMRÓL?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914400" y="3727549"/>
            <a:ext cx="18105120" cy="56301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91867"/>
              </a:lnSpc>
              <a:buNone/>
            </a:pPr>
            <a:r>
              <a:rPr lang="en-US" sz="39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jogtulajdonos</a:t>
            </a:r>
            <a:endParaRPr lang="en-US" sz="3900" dirty="0"/>
          </a:p>
        </p:txBody>
      </p:sp>
      <p:sp>
        <p:nvSpPr>
          <p:cNvPr id="11" name="Shape 9"/>
          <p:cNvSpPr/>
          <p:nvPr/>
        </p:nvSpPr>
        <p:spPr>
          <a:xfrm>
            <a:off x="914400" y="4633466"/>
            <a:ext cx="5090815" cy="2325886"/>
          </a:xfrm>
          <a:prstGeom prst="roundRect">
            <a:avLst>
              <a:gd name="adj" fmla="val 7371"/>
            </a:avLst>
          </a:prstGeom>
          <a:solidFill>
            <a:srgbClr val="EBF0F4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2" name="Shape 10"/>
          <p:cNvSpPr/>
          <p:nvPr/>
        </p:nvSpPr>
        <p:spPr>
          <a:xfrm>
            <a:off x="1219200" y="4971604"/>
            <a:ext cx="190500" cy="190500"/>
          </a:xfrm>
          <a:prstGeom prst="roundRect">
            <a:avLst>
              <a:gd name="adj" fmla="val 25000"/>
            </a:avLst>
          </a:prstGeom>
          <a:ln w="28575">
            <a:solidFill>
              <a:srgbClr val="4F3C96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3" name="Text 11"/>
          <p:cNvSpPr/>
          <p:nvPr/>
        </p:nvSpPr>
        <p:spPr>
          <a:xfrm>
            <a:off x="1543050" y="4919216"/>
            <a:ext cx="1741557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Nyílt tananyag</a:t>
            </a:r>
            <a:endParaRPr lang="en-US" sz="1950" dirty="0"/>
          </a:p>
        </p:txBody>
      </p:sp>
      <p:sp>
        <p:nvSpPr>
          <p:cNvPr id="14" name="Text 12"/>
          <p:cNvSpPr/>
          <p:nvPr/>
        </p:nvSpPr>
        <p:spPr>
          <a:xfrm>
            <a:off x="1219200" y="5347841"/>
            <a:ext cx="4615651" cy="136386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24286"/>
              </a:lnSpc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Bármely szervezet bekötheti a saját kurzusába — a jogtulajdonos által megadott áron és időre. Maximális elérés.</a:t>
            </a:r>
            <a:endParaRPr lang="en-US" sz="1800" dirty="0"/>
          </a:p>
        </p:txBody>
      </p:sp>
      <p:sp>
        <p:nvSpPr>
          <p:cNvPr id="15" name="Shape 13"/>
          <p:cNvSpPr/>
          <p:nvPr/>
        </p:nvSpPr>
        <p:spPr>
          <a:xfrm>
            <a:off x="6252865" y="4633466"/>
            <a:ext cx="5090964" cy="2325886"/>
          </a:xfrm>
          <a:prstGeom prst="roundRect">
            <a:avLst>
              <a:gd name="adj" fmla="val 7371"/>
            </a:avLst>
          </a:prstGeom>
          <a:solidFill>
            <a:srgbClr val="26285E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6" name="Shape 14"/>
          <p:cNvSpPr/>
          <p:nvPr/>
        </p:nvSpPr>
        <p:spPr>
          <a:xfrm>
            <a:off x="6557665" y="4971604"/>
            <a:ext cx="190500" cy="190500"/>
          </a:xfrm>
          <a:prstGeom prst="roundRect">
            <a:avLst>
              <a:gd name="adj" fmla="val 25000"/>
            </a:avLst>
          </a:prstGeom>
          <a:solidFill>
            <a:srgbClr val="4F3C96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7" name="Text 15"/>
          <p:cNvSpPr/>
          <p:nvPr/>
        </p:nvSpPr>
        <p:spPr>
          <a:xfrm>
            <a:off x="6881515" y="4919216"/>
            <a:ext cx="1680984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Zárt tananyag</a:t>
            </a:r>
            <a:endParaRPr lang="en-US" sz="1950" dirty="0"/>
          </a:p>
        </p:txBody>
      </p:sp>
      <p:sp>
        <p:nvSpPr>
          <p:cNvPr id="18" name="Text 16"/>
          <p:cNvSpPr/>
          <p:nvPr/>
        </p:nvSpPr>
        <p:spPr>
          <a:xfrm>
            <a:off x="6557665" y="5347841"/>
            <a:ext cx="4615805" cy="103242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4286"/>
              </a:lnSpc>
              <a:buNone/>
            </a:pPr>
            <a:r>
              <a:rPr lang="en-US" sz="1800" dirty="0">
                <a:solidFill>
                  <a:srgbClr val="CDC7E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Csak a jogtulajdonos által megjelölt szervezetek használhatják — akár csak ő maga. Kontrollált megosztás.</a:t>
            </a:r>
            <a:endParaRPr lang="en-US" sz="1800" dirty="0"/>
          </a:p>
        </p:txBody>
      </p:sp>
      <p:sp>
        <p:nvSpPr>
          <p:cNvPr id="19" name="Shape 17"/>
          <p:cNvSpPr/>
          <p:nvPr/>
        </p:nvSpPr>
        <p:spPr>
          <a:xfrm>
            <a:off x="11591479" y="4633466"/>
            <a:ext cx="5782121" cy="2325886"/>
          </a:xfrm>
          <a:prstGeom prst="roundRect">
            <a:avLst>
              <a:gd name="adj" fmla="val 7371"/>
            </a:avLst>
          </a:prstGeom>
          <a:solidFill>
            <a:srgbClr val="FFFFFF"/>
          </a:solidFill>
          <a:ln w="9525">
            <a:solidFill>
              <a:srgbClr val="E2E0EE"/>
            </a:solidFill>
            <a:prstDash val="solid"/>
          </a:ln>
          <a:effectLst>
            <a:outerShdw blurRad="323850" dist="133350" dir="5400000" algn="bl" rotWithShape="0">
              <a:srgbClr val="26285E">
                <a:alpha val="8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20" name="Text 18"/>
          <p:cNvSpPr/>
          <p:nvPr/>
        </p:nvSpPr>
        <p:spPr>
          <a:xfrm>
            <a:off x="11905804" y="4928741"/>
            <a:ext cx="5668819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Több jogtulajdonos</a:t>
            </a:r>
            <a:endParaRPr lang="en-US" sz="1950" dirty="0"/>
          </a:p>
        </p:txBody>
      </p:sp>
      <p:sp>
        <p:nvSpPr>
          <p:cNvPr id="21" name="Text 19"/>
          <p:cNvSpPr/>
          <p:nvPr/>
        </p:nvSpPr>
        <p:spPr>
          <a:xfrm>
            <a:off x="11905804" y="5319266"/>
            <a:ext cx="5308076" cy="5905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bevétel rögzített arányban, </a:t>
            </a:r>
            <a:r>
              <a:rPr lang="en-US" sz="1800" b="1" dirty="0">
                <a:solidFill>
                  <a:srgbClr val="4F3C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automatikusan </a:t>
            </a: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oszlik meg.</a:t>
            </a:r>
            <a:endParaRPr lang="en-US" sz="1800" dirty="0"/>
          </a:p>
        </p:txBody>
      </p:sp>
      <p:sp>
        <p:nvSpPr>
          <p:cNvPr id="22" name="Shape 20"/>
          <p:cNvSpPr/>
          <p:nvPr/>
        </p:nvSpPr>
        <p:spPr>
          <a:xfrm>
            <a:off x="11905804" y="6043166"/>
            <a:ext cx="2481560" cy="533400"/>
          </a:xfrm>
          <a:prstGeom prst="roundRect">
            <a:avLst>
              <a:gd name="adj" fmla="val 17857"/>
            </a:avLst>
          </a:prstGeom>
          <a:solidFill>
            <a:srgbClr val="26285E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3" name="Text 21"/>
          <p:cNvSpPr/>
          <p:nvPr/>
        </p:nvSpPr>
        <p:spPr>
          <a:xfrm>
            <a:off x="11867704" y="6176516"/>
            <a:ext cx="255776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50%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14482614" y="6043166"/>
            <a:ext cx="1488877" cy="533400"/>
          </a:xfrm>
          <a:prstGeom prst="roundRect">
            <a:avLst>
              <a:gd name="adj" fmla="val 17857"/>
            </a:avLst>
          </a:prstGeom>
          <a:solidFill>
            <a:srgbClr val="4F3C96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5" name="Text 23"/>
          <p:cNvSpPr/>
          <p:nvPr/>
        </p:nvSpPr>
        <p:spPr>
          <a:xfrm>
            <a:off x="14444514" y="6176516"/>
            <a:ext cx="1565077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30%</a:t>
            </a:r>
            <a:endParaRPr lang="en-US" sz="1800" dirty="0"/>
          </a:p>
        </p:txBody>
      </p:sp>
      <p:sp>
        <p:nvSpPr>
          <p:cNvPr id="26" name="Shape 24"/>
          <p:cNvSpPr/>
          <p:nvPr/>
        </p:nvSpPr>
        <p:spPr>
          <a:xfrm>
            <a:off x="16066740" y="6043166"/>
            <a:ext cx="992535" cy="533400"/>
          </a:xfrm>
          <a:prstGeom prst="roundRect">
            <a:avLst>
              <a:gd name="adj" fmla="val 17857"/>
            </a:avLst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7" name="Text 25"/>
          <p:cNvSpPr/>
          <p:nvPr/>
        </p:nvSpPr>
        <p:spPr>
          <a:xfrm>
            <a:off x="16028640" y="6176516"/>
            <a:ext cx="1068735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20%</a:t>
            </a:r>
            <a:endParaRPr lang="en-US" sz="1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5F3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2827050" y="495300"/>
            <a:ext cx="1122611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Tananyag</a:t>
            </a:r>
            <a:endParaRPr lang="en-US" sz="1600" dirty="0"/>
          </a:p>
        </p:txBody>
      </p:sp>
      <p:sp>
        <p:nvSpPr>
          <p:cNvPr id="3" name="Text 1"/>
          <p:cNvSpPr/>
          <p:nvPr/>
        </p:nvSpPr>
        <p:spPr>
          <a:xfrm>
            <a:off x="13987760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14185106" y="495300"/>
            <a:ext cx="828824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Kurzus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15052030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15249376" y="495300"/>
            <a:ext cx="106560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Kiajánlás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6353086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16550432" y="495300"/>
            <a:ext cx="89936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Licensz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914400" y="2766417"/>
            <a:ext cx="1810512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88" dirty="0">
                <a:solidFill>
                  <a:srgbClr val="4F3C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 · KURZUS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914400" y="3166467"/>
            <a:ext cx="18105120" cy="56301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91867"/>
              </a:lnSpc>
              <a:buNone/>
            </a:pPr>
            <a:r>
              <a:rPr lang="en-US" sz="39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tartalmi keretek</a:t>
            </a:r>
            <a:endParaRPr lang="en-US" sz="3900" dirty="0"/>
          </a:p>
        </p:txBody>
      </p:sp>
      <p:sp>
        <p:nvSpPr>
          <p:cNvPr id="11" name="Shape 9"/>
          <p:cNvSpPr/>
          <p:nvPr/>
        </p:nvSpPr>
        <p:spPr>
          <a:xfrm>
            <a:off x="914400" y="4072384"/>
            <a:ext cx="7962900" cy="1838325"/>
          </a:xfrm>
          <a:prstGeom prst="roundRect">
            <a:avLst>
              <a:gd name="adj" fmla="val 9326"/>
            </a:avLst>
          </a:prstGeom>
          <a:solidFill>
            <a:srgbClr val="FFFFFF"/>
          </a:solidFill>
          <a:ln w="9525">
            <a:solidFill>
              <a:srgbClr val="E2E0EE"/>
            </a:solidFill>
            <a:prstDash val="solid"/>
          </a:ln>
          <a:effectLst>
            <a:outerShdw blurRad="323850" dist="133350" dir="5400000" algn="bl" rotWithShape="0">
              <a:srgbClr val="26285E">
                <a:alpha val="7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12" name="Text 10"/>
          <p:cNvSpPr/>
          <p:nvPr/>
        </p:nvSpPr>
        <p:spPr>
          <a:xfrm>
            <a:off x="1209675" y="4348609"/>
            <a:ext cx="8109585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Kurzus</a:t>
            </a:r>
            <a:endParaRPr lang="en-US" sz="1950" dirty="0"/>
          </a:p>
        </p:txBody>
      </p:sp>
      <p:sp>
        <p:nvSpPr>
          <p:cNvPr id="13" name="Shape 11"/>
          <p:cNvSpPr/>
          <p:nvPr/>
        </p:nvSpPr>
        <p:spPr>
          <a:xfrm>
            <a:off x="1209675" y="4796284"/>
            <a:ext cx="28575" cy="838200"/>
          </a:xfrm>
          <a:prstGeom prst="rect">
            <a:avLst/>
          </a:prstGeom>
          <a:solidFill>
            <a:srgbClr val="E2E0EE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4" name="Text 12"/>
          <p:cNvSpPr/>
          <p:nvPr/>
        </p:nvSpPr>
        <p:spPr>
          <a:xfrm>
            <a:off x="1447800" y="4796284"/>
            <a:ext cx="7847648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Modul · </a:t>
            </a: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kötelező </a:t>
            </a: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és </a:t>
            </a: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opcionális </a:t>
            </a: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elemek</a:t>
            </a:r>
            <a:endParaRPr lang="en-US" sz="1800" dirty="0"/>
          </a:p>
        </p:txBody>
      </p:sp>
      <p:sp>
        <p:nvSpPr>
          <p:cNvPr id="15" name="Shape 13"/>
          <p:cNvSpPr/>
          <p:nvPr/>
        </p:nvSpPr>
        <p:spPr>
          <a:xfrm>
            <a:off x="1447800" y="5205859"/>
            <a:ext cx="1300163" cy="428625"/>
          </a:xfrm>
          <a:prstGeom prst="roundRect">
            <a:avLst>
              <a:gd name="adj" fmla="val 17778"/>
            </a:avLst>
          </a:prstGeom>
          <a:solidFill>
            <a:srgbClr val="26285E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6" name="Text 14"/>
          <p:cNvSpPr/>
          <p:nvPr/>
        </p:nvSpPr>
        <p:spPr>
          <a:xfrm>
            <a:off x="1600200" y="5282059"/>
            <a:ext cx="1071563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tananyag</a:t>
            </a:r>
            <a:endParaRPr lang="en-US" sz="1800" dirty="0"/>
          </a:p>
        </p:txBody>
      </p:sp>
      <p:sp>
        <p:nvSpPr>
          <p:cNvPr id="17" name="Shape 15"/>
          <p:cNvSpPr/>
          <p:nvPr/>
        </p:nvSpPr>
        <p:spPr>
          <a:xfrm>
            <a:off x="2862263" y="5205859"/>
            <a:ext cx="1300163" cy="428625"/>
          </a:xfrm>
          <a:prstGeom prst="roundRect">
            <a:avLst>
              <a:gd name="adj" fmla="val 17778"/>
            </a:avLst>
          </a:prstGeom>
          <a:solidFill>
            <a:srgbClr val="EBF0F4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8" name="Text 16"/>
          <p:cNvSpPr/>
          <p:nvPr/>
        </p:nvSpPr>
        <p:spPr>
          <a:xfrm>
            <a:off x="3014663" y="5282059"/>
            <a:ext cx="1071563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tananyag</a:t>
            </a:r>
            <a:endParaRPr lang="en-US" sz="1800" dirty="0"/>
          </a:p>
        </p:txBody>
      </p:sp>
      <p:sp>
        <p:nvSpPr>
          <p:cNvPr id="19" name="Shape 17"/>
          <p:cNvSpPr/>
          <p:nvPr/>
        </p:nvSpPr>
        <p:spPr>
          <a:xfrm>
            <a:off x="4276725" y="5205859"/>
            <a:ext cx="1300163" cy="428625"/>
          </a:xfrm>
          <a:prstGeom prst="roundRect">
            <a:avLst>
              <a:gd name="adj" fmla="val 17778"/>
            </a:avLst>
          </a:prstGeom>
          <a:solidFill>
            <a:srgbClr val="26285E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0" name="Text 18"/>
          <p:cNvSpPr/>
          <p:nvPr/>
        </p:nvSpPr>
        <p:spPr>
          <a:xfrm>
            <a:off x="4429125" y="5282059"/>
            <a:ext cx="1071563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tananyag</a:t>
            </a:r>
            <a:endParaRPr lang="en-US" sz="1800" dirty="0"/>
          </a:p>
        </p:txBody>
      </p:sp>
      <p:sp>
        <p:nvSpPr>
          <p:cNvPr id="21" name="Shape 19"/>
          <p:cNvSpPr/>
          <p:nvPr/>
        </p:nvSpPr>
        <p:spPr>
          <a:xfrm>
            <a:off x="5691188" y="5205859"/>
            <a:ext cx="1300163" cy="428625"/>
          </a:xfrm>
          <a:prstGeom prst="roundRect">
            <a:avLst>
              <a:gd name="adj" fmla="val 17778"/>
            </a:avLst>
          </a:prstGeom>
          <a:solidFill>
            <a:srgbClr val="EBF0F4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2" name="Text 20"/>
          <p:cNvSpPr/>
          <p:nvPr/>
        </p:nvSpPr>
        <p:spPr>
          <a:xfrm>
            <a:off x="5843588" y="5282059"/>
            <a:ext cx="1071563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tananyag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9410700" y="4072384"/>
            <a:ext cx="875919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180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METAADATOK</a:t>
            </a:r>
            <a:endParaRPr lang="en-US" sz="1800" dirty="0"/>
          </a:p>
        </p:txBody>
      </p:sp>
      <p:sp>
        <p:nvSpPr>
          <p:cNvPr id="24" name="Text 22"/>
          <p:cNvSpPr/>
          <p:nvPr/>
        </p:nvSpPr>
        <p:spPr>
          <a:xfrm>
            <a:off x="9410700" y="4491484"/>
            <a:ext cx="4264343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· Cím</a:t>
            </a:r>
            <a:endParaRPr lang="en-US" sz="1800" dirty="0"/>
          </a:p>
        </p:txBody>
      </p:sp>
      <p:sp>
        <p:nvSpPr>
          <p:cNvPr id="25" name="Text 23"/>
          <p:cNvSpPr/>
          <p:nvPr/>
        </p:nvSpPr>
        <p:spPr>
          <a:xfrm>
            <a:off x="13496925" y="4491484"/>
            <a:ext cx="4264343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· Nyelv</a:t>
            </a:r>
            <a:endParaRPr lang="en-US" sz="1800" dirty="0"/>
          </a:p>
        </p:txBody>
      </p:sp>
      <p:sp>
        <p:nvSpPr>
          <p:cNvPr id="26" name="Text 24"/>
          <p:cNvSpPr/>
          <p:nvPr/>
        </p:nvSpPr>
        <p:spPr>
          <a:xfrm>
            <a:off x="9410700" y="4882009"/>
            <a:ext cx="4264343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· Tanulási célok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13496925" y="4882009"/>
            <a:ext cx="4264343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· Nehézség</a:t>
            </a:r>
            <a:endParaRPr lang="en-US" sz="1800" dirty="0"/>
          </a:p>
        </p:txBody>
      </p:sp>
      <p:sp>
        <p:nvSpPr>
          <p:cNvPr id="28" name="Text 26"/>
          <p:cNvSpPr/>
          <p:nvPr/>
        </p:nvSpPr>
        <p:spPr>
          <a:xfrm>
            <a:off x="9410700" y="5272534"/>
            <a:ext cx="4264343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· Célcsoport</a:t>
            </a:r>
            <a:endParaRPr lang="en-US" sz="1800" dirty="0"/>
          </a:p>
        </p:txBody>
      </p:sp>
      <p:sp>
        <p:nvSpPr>
          <p:cNvPr id="29" name="Text 27"/>
          <p:cNvSpPr/>
          <p:nvPr/>
        </p:nvSpPr>
        <p:spPr>
          <a:xfrm>
            <a:off x="13496925" y="5272534"/>
            <a:ext cx="4264343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· Tanulási idő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914400" y="6329809"/>
            <a:ext cx="5067300" cy="666750"/>
          </a:xfrm>
          <a:prstGeom prst="roundRect">
            <a:avLst>
              <a:gd name="adj" fmla="val 20000"/>
            </a:avLst>
          </a:prstGeom>
          <a:solidFill>
            <a:srgbClr val="4F3C96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31" name="Text 29"/>
          <p:cNvSpPr/>
          <p:nvPr/>
        </p:nvSpPr>
        <p:spPr>
          <a:xfrm>
            <a:off x="1162050" y="6520309"/>
            <a:ext cx="4724019" cy="3238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highlight>
                  <a:srgbClr val="4F3C96"/>
                </a:highlight>
                <a:latin typeface="Arial" pitchFamily="34" charset="0"/>
                <a:ea typeface="Arial" pitchFamily="34" charset="-122"/>
                <a:cs typeface="Arial" pitchFamily="34" charset="-120"/>
              </a:rPr>
              <a:t>Tartalmi réteg ✓ </a:t>
            </a:r>
            <a:r>
              <a:rPr lang="en-US" sz="18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— itt vagyunk</a:t>
            </a:r>
            <a:endParaRPr lang="en-US" sz="1800" dirty="0"/>
          </a:p>
        </p:txBody>
      </p:sp>
      <p:sp>
        <p:nvSpPr>
          <p:cNvPr id="32" name="Shape 30"/>
          <p:cNvSpPr/>
          <p:nvPr/>
        </p:nvSpPr>
        <p:spPr>
          <a:xfrm>
            <a:off x="6134100" y="6329809"/>
            <a:ext cx="5067300" cy="666750"/>
          </a:xfrm>
          <a:prstGeom prst="roundRect">
            <a:avLst>
              <a:gd name="adj" fmla="val 20000"/>
            </a:avLst>
          </a:prstGeom>
          <a:solidFill>
            <a:srgbClr val="EBF0F4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33" name="Text 31"/>
          <p:cNvSpPr/>
          <p:nvPr/>
        </p:nvSpPr>
        <p:spPr>
          <a:xfrm>
            <a:off x="6381750" y="6520309"/>
            <a:ext cx="4724019" cy="3238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6285E"/>
                </a:solidFill>
                <a:highlight>
                  <a:srgbClr val="EBF0F4"/>
                </a:highlight>
                <a:latin typeface="Arial" pitchFamily="34" charset="0"/>
                <a:ea typeface="Arial" pitchFamily="34" charset="-122"/>
                <a:cs typeface="Arial" pitchFamily="34" charset="-120"/>
              </a:rPr>
              <a:t>Pénzügyi réteg </a:t>
            </a: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 következő</a:t>
            </a:r>
            <a:endParaRPr lang="en-US" sz="1800" dirty="0"/>
          </a:p>
        </p:txBody>
      </p:sp>
      <p:sp>
        <p:nvSpPr>
          <p:cNvPr id="34" name="Text 32"/>
          <p:cNvSpPr/>
          <p:nvPr/>
        </p:nvSpPr>
        <p:spPr>
          <a:xfrm>
            <a:off x="914400" y="7244209"/>
            <a:ext cx="18105120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kurzus szintjén </a:t>
            </a: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még nincs ár </a:t>
            </a:r>
            <a:r>
              <a:rPr lang="en-US" sz="1800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— a tartalom és a pénzügy szétválik.</a:t>
            </a:r>
            <a:endParaRPr lang="en-US" sz="1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4F3C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3185517"/>
            <a:ext cx="1810512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88" dirty="0">
                <a:solidFill>
                  <a:srgbClr val="C8C2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 · KIAJÁNLÁS</a:t>
            </a:r>
            <a:endParaRPr lang="en-US" sz="1800" dirty="0"/>
          </a:p>
        </p:txBody>
      </p:sp>
      <p:sp>
        <p:nvSpPr>
          <p:cNvPr id="3" name="Text 1"/>
          <p:cNvSpPr/>
          <p:nvPr/>
        </p:nvSpPr>
        <p:spPr>
          <a:xfrm>
            <a:off x="914400" y="3585567"/>
            <a:ext cx="18105120" cy="56301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91867"/>
              </a:lnSpc>
              <a:buNone/>
            </a:pPr>
            <a:r>
              <a:rPr lang="en-US" sz="39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pénzügyi és hozzáférési réteg</a:t>
            </a:r>
            <a:endParaRPr lang="en-US" sz="3900" dirty="0"/>
          </a:p>
        </p:txBody>
      </p:sp>
      <p:sp>
        <p:nvSpPr>
          <p:cNvPr id="4" name="Shape 2"/>
          <p:cNvSpPr/>
          <p:nvPr/>
        </p:nvSpPr>
        <p:spPr>
          <a:xfrm>
            <a:off x="914400" y="4415284"/>
            <a:ext cx="1507480" cy="1209675"/>
          </a:xfrm>
          <a:prstGeom prst="roundRect">
            <a:avLst>
              <a:gd name="adj" fmla="val 14173"/>
            </a:avLst>
          </a:prstGeom>
          <a:solidFill>
            <a:srgbClr val="FFFFFF"/>
          </a:solidFill>
          <a:ln/>
          <a:effectLst>
            <a:outerShdw blurRad="419100" dist="171450" dir="54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5" name="Shape 3"/>
          <p:cNvSpPr/>
          <p:nvPr/>
        </p:nvSpPr>
        <p:spPr>
          <a:xfrm>
            <a:off x="1496616" y="4662934"/>
            <a:ext cx="342900" cy="285750"/>
          </a:xfrm>
          <a:prstGeom prst="rect">
            <a:avLst/>
          </a:prstGeom>
          <a:solidFill>
            <a:srgbClr val="4F3C96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6" name="Text 4"/>
          <p:cNvSpPr/>
          <p:nvPr/>
        </p:nvSpPr>
        <p:spPr>
          <a:xfrm>
            <a:off x="1162050" y="5082034"/>
            <a:ext cx="101218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195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 </a:t>
            </a:r>
            <a:r>
              <a:rPr lang="en-US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kurzus</a:t>
            </a:r>
            <a:endParaRPr lang="en-US" sz="1950" dirty="0"/>
          </a:p>
        </p:txBody>
      </p:sp>
      <p:sp>
        <p:nvSpPr>
          <p:cNvPr id="7" name="Text 5"/>
          <p:cNvSpPr/>
          <p:nvPr/>
        </p:nvSpPr>
        <p:spPr>
          <a:xfrm>
            <a:off x="2802880" y="4805809"/>
            <a:ext cx="457200" cy="4667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3000" dirty="0"/>
          </a:p>
        </p:txBody>
      </p:sp>
      <p:sp>
        <p:nvSpPr>
          <p:cNvPr id="8" name="Shape 6"/>
          <p:cNvSpPr/>
          <p:nvPr/>
        </p:nvSpPr>
        <p:spPr>
          <a:xfrm>
            <a:off x="3564880" y="4520059"/>
            <a:ext cx="4501307" cy="1000125"/>
          </a:xfrm>
          <a:prstGeom prst="roundRect">
            <a:avLst>
              <a:gd name="adj" fmla="val 1523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9" name="Text 7"/>
          <p:cNvSpPr/>
          <p:nvPr/>
        </p:nvSpPr>
        <p:spPr>
          <a:xfrm>
            <a:off x="3793480" y="4729609"/>
            <a:ext cx="4448517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 hónap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3793480" y="5034409"/>
            <a:ext cx="4448517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magasabb ár · nyílt</a:t>
            </a:r>
            <a:endParaRPr lang="en-US" sz="1800" dirty="0"/>
          </a:p>
        </p:txBody>
      </p:sp>
      <p:sp>
        <p:nvSpPr>
          <p:cNvPr id="11" name="Shape 9"/>
          <p:cNvSpPr/>
          <p:nvPr/>
        </p:nvSpPr>
        <p:spPr>
          <a:xfrm>
            <a:off x="8218587" y="4520059"/>
            <a:ext cx="4501307" cy="1000125"/>
          </a:xfrm>
          <a:prstGeom prst="roundRect">
            <a:avLst>
              <a:gd name="adj" fmla="val 1523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2" name="Text 10"/>
          <p:cNvSpPr/>
          <p:nvPr/>
        </p:nvSpPr>
        <p:spPr>
          <a:xfrm>
            <a:off x="8447187" y="4729609"/>
            <a:ext cx="4448517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 hónap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8447187" y="5034409"/>
            <a:ext cx="4448517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alacsonyabb ár · nyílt</a:t>
            </a:r>
            <a:endParaRPr lang="en-US" sz="1800" dirty="0"/>
          </a:p>
        </p:txBody>
      </p:sp>
      <p:sp>
        <p:nvSpPr>
          <p:cNvPr id="14" name="Shape 12"/>
          <p:cNvSpPr/>
          <p:nvPr/>
        </p:nvSpPr>
        <p:spPr>
          <a:xfrm>
            <a:off x="12872293" y="4520059"/>
            <a:ext cx="4501307" cy="1000125"/>
          </a:xfrm>
          <a:prstGeom prst="roundRect">
            <a:avLst>
              <a:gd name="adj" fmla="val 1523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5" name="Text 13"/>
          <p:cNvSpPr/>
          <p:nvPr/>
        </p:nvSpPr>
        <p:spPr>
          <a:xfrm>
            <a:off x="13100893" y="4729609"/>
            <a:ext cx="4448517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zárt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3100893" y="5034409"/>
            <a:ext cx="4448517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partnereknek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914400" y="5948809"/>
            <a:ext cx="18105120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Egy kurzushoz több kiajánlás </a:t>
            </a:r>
            <a:r>
              <a:rPr lang="en-US" sz="1800" dirty="0">
                <a:solidFill>
                  <a:srgbClr val="E6F4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 tartozhat — négy dimenzió írja le: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914400" y="6434584"/>
            <a:ext cx="4000500" cy="666750"/>
          </a:xfrm>
          <a:prstGeom prst="roundRect">
            <a:avLst>
              <a:gd name="adj" fmla="val 20000"/>
            </a:avLst>
          </a:prstGeom>
          <a:solidFill>
            <a:srgbClr val="FFFFFF">
              <a:alpha val="16000"/>
            </a:srgbClr>
          </a:solidFill>
          <a:ln w="9525">
            <a:solidFill>
              <a:srgbClr val="FFFFFF">
                <a:alpha val="35000"/>
              </a:srgbClr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9" name="Shape 17"/>
          <p:cNvSpPr/>
          <p:nvPr/>
        </p:nvSpPr>
        <p:spPr>
          <a:xfrm>
            <a:off x="1152525" y="6682234"/>
            <a:ext cx="171450" cy="171450"/>
          </a:xfrm>
          <a:prstGeom prst="roundRect">
            <a:avLst>
              <a:gd name="adj" fmla="val 22222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0" name="Text 18"/>
          <p:cNvSpPr/>
          <p:nvPr/>
        </p:nvSpPr>
        <p:spPr>
          <a:xfrm>
            <a:off x="1476375" y="6634609"/>
            <a:ext cx="149500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 · Nyílt / zárt</a:t>
            </a:r>
            <a:endParaRPr lang="en-US" sz="1800" dirty="0"/>
          </a:p>
        </p:txBody>
      </p:sp>
      <p:sp>
        <p:nvSpPr>
          <p:cNvPr id="21" name="Shape 19"/>
          <p:cNvSpPr/>
          <p:nvPr/>
        </p:nvSpPr>
        <p:spPr>
          <a:xfrm>
            <a:off x="5067300" y="6434584"/>
            <a:ext cx="4000500" cy="666750"/>
          </a:xfrm>
          <a:prstGeom prst="roundRect">
            <a:avLst>
              <a:gd name="adj" fmla="val 20000"/>
            </a:avLst>
          </a:prstGeom>
          <a:solidFill>
            <a:srgbClr val="FFFFFF">
              <a:alpha val="16000"/>
            </a:srgbClr>
          </a:solidFill>
          <a:ln w="9525">
            <a:solidFill>
              <a:srgbClr val="FFFFFF">
                <a:alpha val="35000"/>
              </a:srgbClr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22" name="Shape 20"/>
          <p:cNvSpPr/>
          <p:nvPr/>
        </p:nvSpPr>
        <p:spPr>
          <a:xfrm>
            <a:off x="5305425" y="6682234"/>
            <a:ext cx="171450" cy="171450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3" name="Text 21"/>
          <p:cNvSpPr/>
          <p:nvPr/>
        </p:nvSpPr>
        <p:spPr>
          <a:xfrm>
            <a:off x="5629275" y="6634609"/>
            <a:ext cx="1425595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 · Időtartam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9220200" y="6434584"/>
            <a:ext cx="4000500" cy="666750"/>
          </a:xfrm>
          <a:prstGeom prst="roundRect">
            <a:avLst>
              <a:gd name="adj" fmla="val 20000"/>
            </a:avLst>
          </a:prstGeom>
          <a:solidFill>
            <a:srgbClr val="FFFFFF">
              <a:alpha val="16000"/>
            </a:srgbClr>
          </a:solidFill>
          <a:ln w="9525">
            <a:solidFill>
              <a:srgbClr val="FFFFFF">
                <a:alpha val="35000"/>
              </a:srgbClr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25" name="Shape 23"/>
          <p:cNvSpPr/>
          <p:nvPr/>
        </p:nvSpPr>
        <p:spPr>
          <a:xfrm>
            <a:off x="9458325" y="6677471"/>
            <a:ext cx="209550" cy="180975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6" name="Text 24"/>
          <p:cNvSpPr/>
          <p:nvPr/>
        </p:nvSpPr>
        <p:spPr>
          <a:xfrm>
            <a:off x="9820275" y="6634609"/>
            <a:ext cx="1700793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 · Tanúsítvány</a:t>
            </a:r>
            <a:endParaRPr lang="en-US" sz="1800" dirty="0"/>
          </a:p>
        </p:txBody>
      </p:sp>
      <p:sp>
        <p:nvSpPr>
          <p:cNvPr id="27" name="Shape 25"/>
          <p:cNvSpPr/>
          <p:nvPr/>
        </p:nvSpPr>
        <p:spPr>
          <a:xfrm>
            <a:off x="13373100" y="6434584"/>
            <a:ext cx="4000500" cy="666750"/>
          </a:xfrm>
          <a:prstGeom prst="roundRect">
            <a:avLst>
              <a:gd name="adj" fmla="val 20000"/>
            </a:avLst>
          </a:prstGeom>
          <a:solidFill>
            <a:srgbClr val="FFFFFF">
              <a:alpha val="16000"/>
            </a:srgbClr>
          </a:solidFill>
          <a:ln w="9525">
            <a:solidFill>
              <a:srgbClr val="FFFFFF">
                <a:alpha val="35000"/>
              </a:srgbClr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28" name="Shape 26"/>
          <p:cNvSpPr/>
          <p:nvPr/>
        </p:nvSpPr>
        <p:spPr>
          <a:xfrm>
            <a:off x="13611225" y="6672709"/>
            <a:ext cx="190500" cy="190500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9" name="Text 27"/>
          <p:cNvSpPr/>
          <p:nvPr/>
        </p:nvSpPr>
        <p:spPr>
          <a:xfrm>
            <a:off x="13954125" y="6634609"/>
            <a:ext cx="141151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 · Árképzés</a:t>
            </a:r>
            <a:endParaRPr lang="en-US" sz="1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5F3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2827050" y="495300"/>
            <a:ext cx="1122611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Tananyag</a:t>
            </a:r>
            <a:endParaRPr lang="en-US" sz="1600" dirty="0"/>
          </a:p>
        </p:txBody>
      </p:sp>
      <p:sp>
        <p:nvSpPr>
          <p:cNvPr id="3" name="Text 1"/>
          <p:cNvSpPr/>
          <p:nvPr/>
        </p:nvSpPr>
        <p:spPr>
          <a:xfrm>
            <a:off x="13987760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14185106" y="495300"/>
            <a:ext cx="828824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Kurzus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15052030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15249376" y="495300"/>
            <a:ext cx="106560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Kiajánlás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6353086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16550432" y="495300"/>
            <a:ext cx="89936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Licensz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914400" y="2742605"/>
            <a:ext cx="209550" cy="209550"/>
          </a:xfrm>
          <a:prstGeom prst="roundRect">
            <a:avLst>
              <a:gd name="adj" fmla="val 22727"/>
            </a:avLst>
          </a:prstGeom>
          <a:solidFill>
            <a:srgbClr val="4F3C96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0" name="Text 8"/>
          <p:cNvSpPr/>
          <p:nvPr/>
        </p:nvSpPr>
        <p:spPr>
          <a:xfrm>
            <a:off x="1276350" y="2714030"/>
            <a:ext cx="1896264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52" dirty="0">
                <a:solidFill>
                  <a:srgbClr val="4F3C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DIMENZIÓ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914400" y="3114080"/>
            <a:ext cx="18105120" cy="56301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91867"/>
              </a:lnSpc>
              <a:buNone/>
            </a:pPr>
            <a:r>
              <a:rPr lang="en-US" sz="39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Nyílt vagy zárt hozzáférés</a:t>
            </a:r>
            <a:endParaRPr lang="en-US" sz="3900" dirty="0"/>
          </a:p>
        </p:txBody>
      </p:sp>
      <p:sp>
        <p:nvSpPr>
          <p:cNvPr id="12" name="Shape 10"/>
          <p:cNvSpPr/>
          <p:nvPr/>
        </p:nvSpPr>
        <p:spPr>
          <a:xfrm>
            <a:off x="914400" y="4058096"/>
            <a:ext cx="8096250" cy="2400300"/>
          </a:xfrm>
          <a:prstGeom prst="roundRect">
            <a:avLst>
              <a:gd name="adj" fmla="val 7937"/>
            </a:avLst>
          </a:prstGeom>
          <a:solidFill>
            <a:srgbClr val="26285E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3" name="Shape 11"/>
          <p:cNvSpPr/>
          <p:nvPr/>
        </p:nvSpPr>
        <p:spPr>
          <a:xfrm>
            <a:off x="1295400" y="4477196"/>
            <a:ext cx="209550" cy="209550"/>
          </a:xfrm>
          <a:prstGeom prst="roundRect">
            <a:avLst>
              <a:gd name="adj" fmla="val 22727"/>
            </a:avLst>
          </a:prstGeom>
          <a:solidFill>
            <a:srgbClr val="4F3C96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4" name="Text 12"/>
          <p:cNvSpPr/>
          <p:nvPr/>
        </p:nvSpPr>
        <p:spPr>
          <a:xfrm>
            <a:off x="1638300" y="4420046"/>
            <a:ext cx="885825" cy="3619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Zárt</a:t>
            </a:r>
            <a:endParaRPr lang="en-US" sz="2250" dirty="0"/>
          </a:p>
        </p:txBody>
      </p:sp>
      <p:sp>
        <p:nvSpPr>
          <p:cNvPr id="15" name="Text 13"/>
          <p:cNvSpPr/>
          <p:nvPr/>
        </p:nvSpPr>
        <p:spPr>
          <a:xfrm>
            <a:off x="1295400" y="4915346"/>
            <a:ext cx="7554278" cy="7239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28571"/>
              </a:lnSpc>
              <a:buNone/>
            </a:pPr>
            <a:r>
              <a:rPr lang="en-US" sz="1800" dirty="0">
                <a:solidFill>
                  <a:srgbClr val="CDC7E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Nem publikus. Csak a saját szervezet vagy a kijelölt partnerek érik el.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295400" y="5810696"/>
            <a:ext cx="8067675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Belső hallgatók · partnerek</a:t>
            </a:r>
            <a:endParaRPr lang="en-US" sz="1800" dirty="0"/>
          </a:p>
        </p:txBody>
      </p:sp>
      <p:sp>
        <p:nvSpPr>
          <p:cNvPr id="17" name="Shape 15"/>
          <p:cNvSpPr/>
          <p:nvPr/>
        </p:nvSpPr>
        <p:spPr>
          <a:xfrm>
            <a:off x="9258300" y="4058096"/>
            <a:ext cx="8115300" cy="2400300"/>
          </a:xfrm>
          <a:prstGeom prst="roundRect">
            <a:avLst>
              <a:gd name="adj" fmla="val 7937"/>
            </a:avLst>
          </a:prstGeom>
          <a:solidFill>
            <a:srgbClr val="FFFFFF"/>
          </a:solidFill>
          <a:ln w="9525">
            <a:solidFill>
              <a:srgbClr val="E2E0EE"/>
            </a:solidFill>
            <a:prstDash val="solid"/>
          </a:ln>
          <a:effectLst>
            <a:outerShdw blurRad="323850" dist="133350" dir="5400000" algn="bl" rotWithShape="0">
              <a:srgbClr val="26285E">
                <a:alpha val="8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18" name="Shape 16"/>
          <p:cNvSpPr/>
          <p:nvPr/>
        </p:nvSpPr>
        <p:spPr>
          <a:xfrm>
            <a:off x="9648825" y="4486721"/>
            <a:ext cx="209550" cy="209550"/>
          </a:xfrm>
          <a:prstGeom prst="roundRect">
            <a:avLst>
              <a:gd name="adj" fmla="val 22727"/>
            </a:avLst>
          </a:prstGeom>
          <a:ln w="28575">
            <a:solidFill>
              <a:srgbClr val="4F3C96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9" name="Text 17"/>
          <p:cNvSpPr/>
          <p:nvPr/>
        </p:nvSpPr>
        <p:spPr>
          <a:xfrm>
            <a:off x="9991724" y="4429571"/>
            <a:ext cx="880491" cy="3619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Nyílt</a:t>
            </a:r>
            <a:endParaRPr lang="en-US" sz="2250" dirty="0"/>
          </a:p>
        </p:txBody>
      </p:sp>
      <p:sp>
        <p:nvSpPr>
          <p:cNvPr id="20" name="Text 18"/>
          <p:cNvSpPr/>
          <p:nvPr/>
        </p:nvSpPr>
        <p:spPr>
          <a:xfrm>
            <a:off x="9648825" y="4924871"/>
            <a:ext cx="7554278" cy="7239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8571"/>
              </a:lnSpc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Megjelenik a publikus Sylora piactéren — bárki megtalálhatja és megvásárolhatja.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9648825" y="5820221"/>
            <a:ext cx="8067675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4F3C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Széles, országos elérés</a:t>
            </a:r>
            <a:endParaRPr lang="en-US" sz="1800" dirty="0"/>
          </a:p>
        </p:txBody>
      </p:sp>
      <p:sp>
        <p:nvSpPr>
          <p:cNvPr id="22" name="Shape 20"/>
          <p:cNvSpPr/>
          <p:nvPr/>
        </p:nvSpPr>
        <p:spPr>
          <a:xfrm>
            <a:off x="914400" y="6820346"/>
            <a:ext cx="16459200" cy="752475"/>
          </a:xfrm>
          <a:prstGeom prst="roundRect">
            <a:avLst>
              <a:gd name="adj" fmla="val 17722"/>
            </a:avLst>
          </a:prstGeom>
          <a:solidFill>
            <a:srgbClr val="C8C2E4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3" name="Text 21"/>
          <p:cNvSpPr/>
          <p:nvPr/>
        </p:nvSpPr>
        <p:spPr>
          <a:xfrm>
            <a:off x="1219200" y="7048946"/>
            <a:ext cx="16343376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Ugyanaz a kurzus — kétféle hozzáférés, egyszerre.</a:t>
            </a:r>
            <a:endParaRPr lang="en-US" sz="19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5F3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2827050" y="495300"/>
            <a:ext cx="1122611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Tananyag</a:t>
            </a:r>
            <a:endParaRPr lang="en-US" sz="1600" dirty="0"/>
          </a:p>
        </p:txBody>
      </p:sp>
      <p:sp>
        <p:nvSpPr>
          <p:cNvPr id="3" name="Text 1"/>
          <p:cNvSpPr/>
          <p:nvPr/>
        </p:nvSpPr>
        <p:spPr>
          <a:xfrm>
            <a:off x="13987760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14185106" y="495300"/>
            <a:ext cx="828824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Kurzus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15052030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15249376" y="495300"/>
            <a:ext cx="106560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Kiajánlás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6353086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16550432" y="495300"/>
            <a:ext cx="89936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Licensz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914400" y="2633067"/>
            <a:ext cx="209550" cy="209550"/>
          </a:xfrm>
          <a:prstGeom prst="ellipse">
            <a:avLst/>
          </a:prstGeom>
          <a:solidFill>
            <a:srgbClr val="4F3C96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0" name="Text 8"/>
          <p:cNvSpPr/>
          <p:nvPr/>
        </p:nvSpPr>
        <p:spPr>
          <a:xfrm>
            <a:off x="1276350" y="2604492"/>
            <a:ext cx="1896264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52" dirty="0">
                <a:solidFill>
                  <a:srgbClr val="4F3C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DIMENZIÓ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914400" y="3004542"/>
            <a:ext cx="18105120" cy="56301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91867"/>
              </a:lnSpc>
              <a:buNone/>
            </a:pPr>
            <a:r>
              <a:rPr lang="en-US" sz="39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Idők</a:t>
            </a:r>
            <a:endParaRPr lang="en-US" sz="3900" dirty="0"/>
          </a:p>
        </p:txBody>
      </p:sp>
      <p:sp>
        <p:nvSpPr>
          <p:cNvPr id="12" name="Text 10"/>
          <p:cNvSpPr/>
          <p:nvPr/>
        </p:nvSpPr>
        <p:spPr>
          <a:xfrm>
            <a:off x="914400" y="3948559"/>
            <a:ext cx="1466850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Bruttó idő — meddig érhető el </a:t>
            </a: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(pl. 2 év)</a:t>
            </a:r>
            <a:endParaRPr lang="en-US" sz="1800" dirty="0"/>
          </a:p>
        </p:txBody>
      </p:sp>
      <p:sp>
        <p:nvSpPr>
          <p:cNvPr id="13" name="Shape 11"/>
          <p:cNvSpPr/>
          <p:nvPr/>
        </p:nvSpPr>
        <p:spPr>
          <a:xfrm>
            <a:off x="914400" y="4291459"/>
            <a:ext cx="13335000" cy="628650"/>
          </a:xfrm>
          <a:prstGeom prst="roundRect">
            <a:avLst>
              <a:gd name="adj" fmla="val 18182"/>
            </a:avLst>
          </a:prstGeom>
          <a:solidFill>
            <a:srgbClr val="FFFFFF"/>
          </a:solidFill>
          <a:ln w="9525">
            <a:solidFill>
              <a:srgbClr val="E2E0EE"/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4" name="Shape 12"/>
          <p:cNvSpPr/>
          <p:nvPr/>
        </p:nvSpPr>
        <p:spPr>
          <a:xfrm>
            <a:off x="923925" y="4300984"/>
            <a:ext cx="5592663" cy="609600"/>
          </a:xfrm>
          <a:prstGeom prst="rect">
            <a:avLst/>
          </a:prstGeom>
          <a:solidFill>
            <a:srgbClr val="8658AD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5" name="Text 13"/>
          <p:cNvSpPr/>
          <p:nvPr/>
        </p:nvSpPr>
        <p:spPr>
          <a:xfrm>
            <a:off x="1152525" y="4300984"/>
            <a:ext cx="5531843" cy="647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Nettó idő · 20 óra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914400" y="4996309"/>
            <a:ext cx="14668500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nettó idő = felhasználható aktív tanulási idő a bruttó időn belül.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914400" y="5691634"/>
            <a:ext cx="1466850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108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KURZUS TANANYAGAI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914400" y="6110734"/>
            <a:ext cx="10401300" cy="285750"/>
          </a:xfrm>
          <a:prstGeom prst="roundRect">
            <a:avLst>
              <a:gd name="adj" fmla="val 23333"/>
            </a:avLst>
          </a:prstGeom>
          <a:solidFill>
            <a:srgbClr val="26285E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9" name="Text 17"/>
          <p:cNvSpPr/>
          <p:nvPr/>
        </p:nvSpPr>
        <p:spPr>
          <a:xfrm>
            <a:off x="11506200" y="6115496"/>
            <a:ext cx="1339155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tananyag A</a:t>
            </a:r>
            <a:endParaRPr lang="en-US" sz="1800" dirty="0"/>
          </a:p>
        </p:txBody>
      </p:sp>
      <p:sp>
        <p:nvSpPr>
          <p:cNvPr id="20" name="Shape 18"/>
          <p:cNvSpPr/>
          <p:nvPr/>
        </p:nvSpPr>
        <p:spPr>
          <a:xfrm>
            <a:off x="914400" y="6510784"/>
            <a:ext cx="6934200" cy="285750"/>
          </a:xfrm>
          <a:prstGeom prst="roundRect">
            <a:avLst>
              <a:gd name="adj" fmla="val 23333"/>
            </a:avLst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1" name="Text 19"/>
          <p:cNvSpPr/>
          <p:nvPr/>
        </p:nvSpPr>
        <p:spPr>
          <a:xfrm>
            <a:off x="8039100" y="6515546"/>
            <a:ext cx="1330151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tananyag B</a:t>
            </a:r>
            <a:endParaRPr lang="en-US" sz="1800" dirty="0"/>
          </a:p>
        </p:txBody>
      </p:sp>
      <p:sp>
        <p:nvSpPr>
          <p:cNvPr id="22" name="Shape 20"/>
          <p:cNvSpPr/>
          <p:nvPr/>
        </p:nvSpPr>
        <p:spPr>
          <a:xfrm>
            <a:off x="914400" y="6910834"/>
            <a:ext cx="4533900" cy="285750"/>
          </a:xfrm>
          <a:prstGeom prst="roundRect">
            <a:avLst>
              <a:gd name="adj" fmla="val 23333"/>
            </a:avLst>
          </a:prstGeom>
          <a:solidFill>
            <a:srgbClr val="4F3C96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3" name="Text 21"/>
          <p:cNvSpPr/>
          <p:nvPr/>
        </p:nvSpPr>
        <p:spPr>
          <a:xfrm>
            <a:off x="5638800" y="6920359"/>
            <a:ext cx="2977575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tananyag C — legrövidebb</a:t>
            </a:r>
            <a:endParaRPr lang="en-US" sz="1800" dirty="0"/>
          </a:p>
        </p:txBody>
      </p:sp>
      <p:sp>
        <p:nvSpPr>
          <p:cNvPr id="24" name="Text 22"/>
          <p:cNvSpPr/>
          <p:nvPr/>
        </p:nvSpPr>
        <p:spPr>
          <a:xfrm>
            <a:off x="914400" y="7406134"/>
            <a:ext cx="14668500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kurzus véghatáridejét a </a:t>
            </a: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legrövidebb elérhetőségű tananyag </a:t>
            </a:r>
            <a:r>
              <a:rPr lang="en-US" sz="1800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határozza meg — a lánc leggyengébb szeme.</a:t>
            </a:r>
            <a:endParaRPr lang="en-US" sz="1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5F3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2827050" y="495300"/>
            <a:ext cx="1122611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Tananyag</a:t>
            </a:r>
            <a:endParaRPr lang="en-US" sz="1600" dirty="0"/>
          </a:p>
        </p:txBody>
      </p:sp>
      <p:sp>
        <p:nvSpPr>
          <p:cNvPr id="3" name="Text 1"/>
          <p:cNvSpPr/>
          <p:nvPr/>
        </p:nvSpPr>
        <p:spPr>
          <a:xfrm>
            <a:off x="13987760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14185106" y="495300"/>
            <a:ext cx="828824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Kurzus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15052030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15249376" y="495300"/>
            <a:ext cx="106560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Kiajánlás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6353086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16550432" y="495300"/>
            <a:ext cx="89936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Licensz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914400" y="2805559"/>
            <a:ext cx="247650" cy="209550"/>
          </a:xfrm>
          <a:prstGeom prst="rect">
            <a:avLst/>
          </a:prstGeom>
          <a:solidFill>
            <a:srgbClr val="4F3C96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0" name="Text 8"/>
          <p:cNvSpPr/>
          <p:nvPr/>
        </p:nvSpPr>
        <p:spPr>
          <a:xfrm>
            <a:off x="1314450" y="2776984"/>
            <a:ext cx="1896264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52" dirty="0">
                <a:solidFill>
                  <a:srgbClr val="4F3C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 DIMENZIÓ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914400" y="3177034"/>
            <a:ext cx="18105120" cy="56301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91867"/>
              </a:lnSpc>
              <a:buNone/>
            </a:pPr>
            <a:r>
              <a:rPr lang="en-US" sz="39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Mikrotanúsítvány</a:t>
            </a:r>
            <a:endParaRPr lang="en-US" sz="3900" dirty="0"/>
          </a:p>
        </p:txBody>
      </p:sp>
      <p:sp>
        <p:nvSpPr>
          <p:cNvPr id="12" name="Text 10"/>
          <p:cNvSpPr/>
          <p:nvPr/>
        </p:nvSpPr>
        <p:spPr>
          <a:xfrm>
            <a:off x="914400" y="3930551"/>
            <a:ext cx="15716250" cy="36954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24286"/>
              </a:lnSpc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Rövid, célzott képzés elvégzését igazoló, az </a:t>
            </a: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európai mikrotanúsítványi keretrendszerhez illeszkedő </a:t>
            </a: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igazolás.</a:t>
            </a:r>
            <a:endParaRPr lang="en-US" sz="1800" dirty="0"/>
          </a:p>
        </p:txBody>
      </p:sp>
      <p:sp>
        <p:nvSpPr>
          <p:cNvPr id="13" name="Shape 11"/>
          <p:cNvSpPr/>
          <p:nvPr/>
        </p:nvSpPr>
        <p:spPr>
          <a:xfrm>
            <a:off x="914400" y="4642991"/>
            <a:ext cx="9199215" cy="2867025"/>
          </a:xfrm>
          <a:prstGeom prst="roundRect">
            <a:avLst>
              <a:gd name="adj" fmla="val 6645"/>
            </a:avLst>
          </a:prstGeom>
          <a:solidFill>
            <a:srgbClr val="FFFFFF"/>
          </a:solidFill>
          <a:ln w="9525">
            <a:solidFill>
              <a:srgbClr val="E2E0EE"/>
            </a:solidFill>
            <a:prstDash val="solid"/>
          </a:ln>
          <a:effectLst>
            <a:outerShdw blurRad="323850" dist="133350" dir="5400000" algn="bl" rotWithShape="0">
              <a:srgbClr val="26285E">
                <a:alpha val="8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14" name="Text 12"/>
          <p:cNvSpPr/>
          <p:nvPr/>
        </p:nvSpPr>
        <p:spPr>
          <a:xfrm>
            <a:off x="1228725" y="4957316"/>
            <a:ext cx="9427622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Egy kurzus — két kiajánlás</a:t>
            </a:r>
            <a:endParaRPr lang="en-US" sz="1800" dirty="0"/>
          </a:p>
        </p:txBody>
      </p:sp>
      <p:sp>
        <p:nvSpPr>
          <p:cNvPr id="15" name="Shape 13"/>
          <p:cNvSpPr/>
          <p:nvPr/>
        </p:nvSpPr>
        <p:spPr>
          <a:xfrm>
            <a:off x="1228725" y="5395466"/>
            <a:ext cx="8570565" cy="619125"/>
          </a:xfrm>
          <a:prstGeom prst="roundRect">
            <a:avLst>
              <a:gd name="adj" fmla="val 18462"/>
            </a:avLst>
          </a:prstGeom>
          <a:solidFill>
            <a:srgbClr val="26285E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6" name="Text 14"/>
          <p:cNvSpPr/>
          <p:nvPr/>
        </p:nvSpPr>
        <p:spPr>
          <a:xfrm>
            <a:off x="1438274" y="5571679"/>
            <a:ext cx="2068815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Tanúsítvánnyal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6688187" y="5566916"/>
            <a:ext cx="3191708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8A73D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felsőoktatás, felnőttképzés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1228725" y="6147941"/>
            <a:ext cx="8570565" cy="619125"/>
          </a:xfrm>
          <a:prstGeom prst="roundRect">
            <a:avLst>
              <a:gd name="adj" fmla="val 18462"/>
            </a:avLst>
          </a:prstGeom>
          <a:solidFill>
            <a:srgbClr val="EBF0F4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9" name="Text 17"/>
          <p:cNvSpPr/>
          <p:nvPr/>
        </p:nvSpPr>
        <p:spPr>
          <a:xfrm>
            <a:off x="1438275" y="6324154"/>
            <a:ext cx="263994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Tanúsítvány nélkül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8550473" y="6319391"/>
            <a:ext cx="1115467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önképzés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1228725" y="6919466"/>
            <a:ext cx="9427622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tanúsítvány a </a:t>
            </a: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kiajánlás </a:t>
            </a:r>
            <a:r>
              <a:rPr lang="en-US" sz="1800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szintjén társítható.</a:t>
            </a:r>
            <a:endParaRPr lang="en-US" sz="1800" dirty="0"/>
          </a:p>
        </p:txBody>
      </p:sp>
      <p:sp>
        <p:nvSpPr>
          <p:cNvPr id="22" name="Shape 20"/>
          <p:cNvSpPr/>
          <p:nvPr/>
        </p:nvSpPr>
        <p:spPr>
          <a:xfrm>
            <a:off x="10361265" y="4642991"/>
            <a:ext cx="7012335" cy="695325"/>
          </a:xfrm>
          <a:prstGeom prst="roundRect">
            <a:avLst>
              <a:gd name="adj" fmla="val 19178"/>
            </a:avLst>
          </a:prstGeom>
          <a:solidFill>
            <a:srgbClr val="EBF0F4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3" name="Text 21"/>
          <p:cNvSpPr/>
          <p:nvPr/>
        </p:nvSpPr>
        <p:spPr>
          <a:xfrm>
            <a:off x="10608915" y="4852541"/>
            <a:ext cx="6727405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Gyors </a:t>
            </a:r>
            <a:r>
              <a:rPr lang="en-US" sz="1800" dirty="0">
                <a:solidFill>
                  <a:srgbClr val="26285E"/>
                </a:solidFill>
                <a:highlight>
                  <a:srgbClr val="EBF0F4"/>
                </a:highlight>
                <a:latin typeface="Arial" pitchFamily="34" charset="0"/>
                <a:ea typeface="Arial" pitchFamily="34" charset="-122"/>
                <a:cs typeface="Arial" pitchFamily="34" charset="-120"/>
              </a:rPr>
              <a:t>— munka mellett is elvégezhető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10361265" y="5471666"/>
            <a:ext cx="7012335" cy="695325"/>
          </a:xfrm>
          <a:prstGeom prst="roundRect">
            <a:avLst>
              <a:gd name="adj" fmla="val 19178"/>
            </a:avLst>
          </a:prstGeom>
          <a:solidFill>
            <a:srgbClr val="EBF0F4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5" name="Text 23"/>
          <p:cNvSpPr/>
          <p:nvPr/>
        </p:nvSpPr>
        <p:spPr>
          <a:xfrm>
            <a:off x="10608915" y="5681216"/>
            <a:ext cx="6727405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Piacképes </a:t>
            </a:r>
            <a:r>
              <a:rPr lang="en-US" sz="1800" dirty="0">
                <a:solidFill>
                  <a:srgbClr val="26285E"/>
                </a:solidFill>
                <a:highlight>
                  <a:srgbClr val="EBF0F4"/>
                </a:highlight>
                <a:latin typeface="Arial" pitchFamily="34" charset="0"/>
                <a:ea typeface="Arial" pitchFamily="34" charset="-122"/>
                <a:cs typeface="Arial" pitchFamily="34" charset="-120"/>
              </a:rPr>
              <a:t>— keresett a munkaerőpiacon</a:t>
            </a:r>
            <a:endParaRPr lang="en-US" sz="1800" dirty="0"/>
          </a:p>
        </p:txBody>
      </p:sp>
      <p:sp>
        <p:nvSpPr>
          <p:cNvPr id="26" name="Shape 24"/>
          <p:cNvSpPr/>
          <p:nvPr/>
        </p:nvSpPr>
        <p:spPr>
          <a:xfrm>
            <a:off x="10361265" y="6300341"/>
            <a:ext cx="7012335" cy="695325"/>
          </a:xfrm>
          <a:prstGeom prst="roundRect">
            <a:avLst>
              <a:gd name="adj" fmla="val 19178"/>
            </a:avLst>
          </a:prstGeom>
          <a:solidFill>
            <a:srgbClr val="EBF0F4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7" name="Text 25"/>
          <p:cNvSpPr/>
          <p:nvPr/>
        </p:nvSpPr>
        <p:spPr>
          <a:xfrm>
            <a:off x="10608915" y="6509891"/>
            <a:ext cx="6727405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Differenciáló </a:t>
            </a:r>
            <a:r>
              <a:rPr lang="en-US" sz="1800" dirty="0">
                <a:solidFill>
                  <a:srgbClr val="26285E"/>
                </a:solidFill>
                <a:highlight>
                  <a:srgbClr val="EBF0F4"/>
                </a:highlight>
                <a:latin typeface="Arial" pitchFamily="34" charset="0"/>
                <a:ea typeface="Arial" pitchFamily="34" charset="-122"/>
                <a:cs typeface="Arial" pitchFamily="34" charset="-120"/>
              </a:rPr>
              <a:t>— új bevételi forrás</a:t>
            </a:r>
            <a:endParaRPr lang="en-US" sz="1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5F3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2827050" y="495300"/>
            <a:ext cx="1122611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Tananyag</a:t>
            </a:r>
            <a:endParaRPr lang="en-US" sz="1600" dirty="0"/>
          </a:p>
        </p:txBody>
      </p:sp>
      <p:sp>
        <p:nvSpPr>
          <p:cNvPr id="3" name="Text 1"/>
          <p:cNvSpPr/>
          <p:nvPr/>
        </p:nvSpPr>
        <p:spPr>
          <a:xfrm>
            <a:off x="13987760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14185106" y="495300"/>
            <a:ext cx="828824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Kurzus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15052030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15249376" y="495300"/>
            <a:ext cx="106560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Kiajánlás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6353086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16550432" y="495300"/>
            <a:ext cx="89936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Licensz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914400" y="3142655"/>
            <a:ext cx="209550" cy="209550"/>
          </a:xfrm>
          <a:prstGeom prst="ellipse">
            <a:avLst/>
          </a:prstGeom>
          <a:solidFill>
            <a:srgbClr val="4F3C96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0" name="Text 8"/>
          <p:cNvSpPr/>
          <p:nvPr/>
        </p:nvSpPr>
        <p:spPr>
          <a:xfrm>
            <a:off x="1276350" y="3114080"/>
            <a:ext cx="1896264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52" dirty="0">
                <a:solidFill>
                  <a:srgbClr val="4F3C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 DIMENZIÓ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914400" y="3514130"/>
            <a:ext cx="18105120" cy="56301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91867"/>
              </a:lnSpc>
              <a:buNone/>
            </a:pPr>
            <a:r>
              <a:rPr lang="en-US" sz="39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Árképzés — átlátható, tételes</a:t>
            </a:r>
            <a:endParaRPr lang="en-US" sz="3900" dirty="0"/>
          </a:p>
        </p:txBody>
      </p:sp>
      <p:sp>
        <p:nvSpPr>
          <p:cNvPr id="12" name="Shape 10"/>
          <p:cNvSpPr/>
          <p:nvPr/>
        </p:nvSpPr>
        <p:spPr>
          <a:xfrm>
            <a:off x="914400" y="5048696"/>
            <a:ext cx="2062907" cy="685800"/>
          </a:xfrm>
          <a:prstGeom prst="rect">
            <a:avLst/>
          </a:prstGeom>
          <a:solidFill>
            <a:srgbClr val="26285E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3" name="Text 11"/>
          <p:cNvSpPr/>
          <p:nvPr/>
        </p:nvSpPr>
        <p:spPr>
          <a:xfrm>
            <a:off x="876300" y="5048696"/>
            <a:ext cx="2139107" cy="7239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Saját</a:t>
            </a:r>
            <a:endParaRPr lang="en-US" sz="1800" dirty="0"/>
          </a:p>
        </p:txBody>
      </p:sp>
      <p:sp>
        <p:nvSpPr>
          <p:cNvPr id="14" name="Shape 12"/>
          <p:cNvSpPr/>
          <p:nvPr/>
        </p:nvSpPr>
        <p:spPr>
          <a:xfrm>
            <a:off x="2977307" y="5048696"/>
            <a:ext cx="1687711" cy="685800"/>
          </a:xfrm>
          <a:prstGeom prst="rect">
            <a:avLst/>
          </a:prstGeom>
          <a:solidFill>
            <a:srgbClr val="4F3C96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5" name="Text 13"/>
          <p:cNvSpPr/>
          <p:nvPr/>
        </p:nvSpPr>
        <p:spPr>
          <a:xfrm>
            <a:off x="2939207" y="5048696"/>
            <a:ext cx="1763911" cy="7239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Külső</a:t>
            </a:r>
            <a:endParaRPr lang="en-US" sz="1800" dirty="0"/>
          </a:p>
        </p:txBody>
      </p:sp>
      <p:sp>
        <p:nvSpPr>
          <p:cNvPr id="16" name="Shape 14"/>
          <p:cNvSpPr/>
          <p:nvPr/>
        </p:nvSpPr>
        <p:spPr>
          <a:xfrm>
            <a:off x="4665018" y="5048696"/>
            <a:ext cx="1500336" cy="685800"/>
          </a:xfrm>
          <a:prstGeom prst="rect">
            <a:avLst/>
          </a:prstGeom>
          <a:solidFill>
            <a:srgbClr val="027E9C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7" name="Text 15"/>
          <p:cNvSpPr/>
          <p:nvPr/>
        </p:nvSpPr>
        <p:spPr>
          <a:xfrm>
            <a:off x="4626918" y="5048696"/>
            <a:ext cx="1576536" cy="7239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Szervezői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6165354" y="5048696"/>
            <a:ext cx="1312813" cy="685800"/>
          </a:xfrm>
          <a:prstGeom prst="rect">
            <a:avLst/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9" name="Text 17"/>
          <p:cNvSpPr/>
          <p:nvPr/>
        </p:nvSpPr>
        <p:spPr>
          <a:xfrm>
            <a:off x="6127254" y="5048696"/>
            <a:ext cx="1389013" cy="7239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Platform</a:t>
            </a:r>
            <a:endParaRPr lang="en-US" sz="1800" dirty="0"/>
          </a:p>
        </p:txBody>
      </p:sp>
      <p:sp>
        <p:nvSpPr>
          <p:cNvPr id="20" name="Shape 18"/>
          <p:cNvSpPr/>
          <p:nvPr/>
        </p:nvSpPr>
        <p:spPr>
          <a:xfrm>
            <a:off x="7478167" y="5048696"/>
            <a:ext cx="1125141" cy="685800"/>
          </a:xfrm>
          <a:prstGeom prst="rect">
            <a:avLst/>
          </a:prstGeom>
          <a:solidFill>
            <a:srgbClr val="6F7690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1" name="Text 19"/>
          <p:cNvSpPr/>
          <p:nvPr/>
        </p:nvSpPr>
        <p:spPr>
          <a:xfrm>
            <a:off x="7440067" y="5048696"/>
            <a:ext cx="1201341" cy="7239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ÁFA</a:t>
            </a:r>
            <a:endParaRPr lang="en-US" sz="1800" dirty="0"/>
          </a:p>
        </p:txBody>
      </p:sp>
      <p:sp>
        <p:nvSpPr>
          <p:cNvPr id="22" name="Shape 20"/>
          <p:cNvSpPr/>
          <p:nvPr/>
        </p:nvSpPr>
        <p:spPr>
          <a:xfrm>
            <a:off x="8603307" y="5048696"/>
            <a:ext cx="1312664" cy="685800"/>
          </a:xfrm>
          <a:prstGeom prst="rect">
            <a:avLst/>
          </a:prstGeom>
          <a:solidFill>
            <a:srgbClr val="AEB3C6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3" name="Text 21"/>
          <p:cNvSpPr/>
          <p:nvPr/>
        </p:nvSpPr>
        <p:spPr>
          <a:xfrm>
            <a:off x="8565207" y="5048696"/>
            <a:ext cx="1388864" cy="7239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Rendszer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10449371" y="4291459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26285E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5" name="Text 23"/>
          <p:cNvSpPr/>
          <p:nvPr/>
        </p:nvSpPr>
        <p:spPr>
          <a:xfrm>
            <a:off x="10735121" y="4229546"/>
            <a:ext cx="2200275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Saját tananyag ára</a:t>
            </a:r>
            <a:endParaRPr lang="en-US" sz="1800" dirty="0"/>
          </a:p>
        </p:txBody>
      </p:sp>
      <p:sp>
        <p:nvSpPr>
          <p:cNvPr id="26" name="Shape 24"/>
          <p:cNvSpPr/>
          <p:nvPr/>
        </p:nvSpPr>
        <p:spPr>
          <a:xfrm>
            <a:off x="10449371" y="4701034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4F3C96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7" name="Text 25"/>
          <p:cNvSpPr/>
          <p:nvPr/>
        </p:nvSpPr>
        <p:spPr>
          <a:xfrm>
            <a:off x="10735121" y="4639121"/>
            <a:ext cx="2267069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Külső tananyag ára</a:t>
            </a:r>
            <a:endParaRPr lang="en-US" sz="1800" dirty="0"/>
          </a:p>
        </p:txBody>
      </p:sp>
      <p:sp>
        <p:nvSpPr>
          <p:cNvPr id="28" name="Shape 26"/>
          <p:cNvSpPr/>
          <p:nvPr/>
        </p:nvSpPr>
        <p:spPr>
          <a:xfrm>
            <a:off x="10449371" y="5110609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027E9C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9" name="Text 27"/>
          <p:cNvSpPr/>
          <p:nvPr/>
        </p:nvSpPr>
        <p:spPr>
          <a:xfrm>
            <a:off x="10735121" y="5048696"/>
            <a:ext cx="2313727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Kurzusszervezői díj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10449371" y="5520184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31" name="Text 29"/>
          <p:cNvSpPr/>
          <p:nvPr/>
        </p:nvSpPr>
        <p:spPr>
          <a:xfrm>
            <a:off x="10735121" y="5458271"/>
            <a:ext cx="2537192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Platformhasználati díj</a:t>
            </a:r>
            <a:endParaRPr lang="en-US" sz="1800" dirty="0"/>
          </a:p>
        </p:txBody>
      </p:sp>
      <p:sp>
        <p:nvSpPr>
          <p:cNvPr id="32" name="Shape 30"/>
          <p:cNvSpPr/>
          <p:nvPr/>
        </p:nvSpPr>
        <p:spPr>
          <a:xfrm>
            <a:off x="10449371" y="5929759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6F7690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33" name="Text 31"/>
          <p:cNvSpPr/>
          <p:nvPr/>
        </p:nvSpPr>
        <p:spPr>
          <a:xfrm>
            <a:off x="10735121" y="5867846"/>
            <a:ext cx="505867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ÁFA</a:t>
            </a:r>
            <a:endParaRPr lang="en-US" sz="1800" dirty="0"/>
          </a:p>
        </p:txBody>
      </p:sp>
      <p:sp>
        <p:nvSpPr>
          <p:cNvPr id="34" name="Shape 32"/>
          <p:cNvSpPr/>
          <p:nvPr/>
        </p:nvSpPr>
        <p:spPr>
          <a:xfrm>
            <a:off x="10449371" y="6339334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AEB3C6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35" name="Text 33"/>
          <p:cNvSpPr/>
          <p:nvPr/>
        </p:nvSpPr>
        <p:spPr>
          <a:xfrm>
            <a:off x="10735121" y="6277421"/>
            <a:ext cx="2663413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Rendszerhasználati díj</a:t>
            </a:r>
            <a:endParaRPr lang="en-US" sz="1800" dirty="0"/>
          </a:p>
        </p:txBody>
      </p:sp>
      <p:sp>
        <p:nvSpPr>
          <p:cNvPr id="36" name="Text 34"/>
          <p:cNvSpPr/>
          <p:nvPr/>
        </p:nvSpPr>
        <p:spPr>
          <a:xfrm>
            <a:off x="914400" y="6896546"/>
            <a:ext cx="18105120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Minden összetevő látható — a döntéshez pontosan látszik, </a:t>
            </a: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miből áll az ár.</a:t>
            </a:r>
            <a:endParaRPr lang="en-US" sz="1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5F3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2827050" y="495300"/>
            <a:ext cx="1122611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Tananyag</a:t>
            </a:r>
            <a:endParaRPr lang="en-US" sz="1600" dirty="0"/>
          </a:p>
        </p:txBody>
      </p:sp>
      <p:sp>
        <p:nvSpPr>
          <p:cNvPr id="3" name="Text 1"/>
          <p:cNvSpPr/>
          <p:nvPr/>
        </p:nvSpPr>
        <p:spPr>
          <a:xfrm>
            <a:off x="13987760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14185106" y="495300"/>
            <a:ext cx="828824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Kurzus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15052030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15249376" y="495300"/>
            <a:ext cx="106560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Kiajánlás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6353086" y="495300"/>
            <a:ext cx="15924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54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16550432" y="495300"/>
            <a:ext cx="89936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600" b="1" kern="0" spc="54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Licensz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914400" y="3166467"/>
            <a:ext cx="209550" cy="209550"/>
          </a:xfrm>
          <a:prstGeom prst="ellipse">
            <a:avLst/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0" name="Text 8"/>
          <p:cNvSpPr/>
          <p:nvPr/>
        </p:nvSpPr>
        <p:spPr>
          <a:xfrm>
            <a:off x="1276350" y="3137892"/>
            <a:ext cx="181260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52" dirty="0">
                <a:solidFill>
                  <a:srgbClr val="4F3C9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 · LICENSZ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914400" y="3537942"/>
            <a:ext cx="18105120" cy="56301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91867"/>
              </a:lnSpc>
              <a:buNone/>
            </a:pPr>
            <a:r>
              <a:rPr lang="en-US" sz="39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hozzáférési jog</a:t>
            </a:r>
            <a:endParaRPr lang="en-US" sz="3900" dirty="0"/>
          </a:p>
        </p:txBody>
      </p:sp>
      <p:sp>
        <p:nvSpPr>
          <p:cNvPr id="12" name="Shape 10"/>
          <p:cNvSpPr/>
          <p:nvPr/>
        </p:nvSpPr>
        <p:spPr>
          <a:xfrm>
            <a:off x="914400" y="4653409"/>
            <a:ext cx="2034332" cy="1038225"/>
          </a:xfrm>
          <a:prstGeom prst="roundRect">
            <a:avLst>
              <a:gd name="adj" fmla="val 14679"/>
            </a:avLst>
          </a:prstGeom>
          <a:solidFill>
            <a:srgbClr val="EBF0F4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3" name="Text 11"/>
          <p:cNvSpPr/>
          <p:nvPr/>
        </p:nvSpPr>
        <p:spPr>
          <a:xfrm>
            <a:off x="1106053" y="4882009"/>
            <a:ext cx="1651025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Kiajánlás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1106053" y="5186809"/>
            <a:ext cx="1651025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megvásárlása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3215432" y="4986784"/>
            <a:ext cx="400050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550" b="1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2550" dirty="0"/>
          </a:p>
        </p:txBody>
      </p:sp>
      <p:sp>
        <p:nvSpPr>
          <p:cNvPr id="16" name="Shape 14"/>
          <p:cNvSpPr/>
          <p:nvPr/>
        </p:nvSpPr>
        <p:spPr>
          <a:xfrm>
            <a:off x="3805982" y="4481959"/>
            <a:ext cx="2512665" cy="1381125"/>
          </a:xfrm>
          <a:prstGeom prst="roundRect">
            <a:avLst>
              <a:gd name="adj" fmla="val 11034"/>
            </a:avLst>
          </a:prstGeom>
          <a:solidFill>
            <a:srgbClr val="26285E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7" name="Shape 15"/>
          <p:cNvSpPr/>
          <p:nvPr/>
        </p:nvSpPr>
        <p:spPr>
          <a:xfrm>
            <a:off x="4938415" y="4710559"/>
            <a:ext cx="247650" cy="247650"/>
          </a:xfrm>
          <a:prstGeom prst="ellipse">
            <a:avLst/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8" name="Text 16"/>
          <p:cNvSpPr/>
          <p:nvPr/>
        </p:nvSpPr>
        <p:spPr>
          <a:xfrm>
            <a:off x="4036583" y="5053459"/>
            <a:ext cx="2051462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Licensz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4036583" y="5358259"/>
            <a:ext cx="2051462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1800" dirty="0">
                <a:solidFill>
                  <a:srgbClr val="C8C2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= hozzáférési jog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6585347" y="4986784"/>
            <a:ext cx="400050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550" b="1" dirty="0">
                <a:solidFill>
                  <a:srgbClr val="9A94B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2550" dirty="0"/>
          </a:p>
        </p:txBody>
      </p:sp>
      <p:sp>
        <p:nvSpPr>
          <p:cNvPr id="21" name="Text 19"/>
          <p:cNvSpPr/>
          <p:nvPr/>
        </p:nvSpPr>
        <p:spPr>
          <a:xfrm>
            <a:off x="7175897" y="4772471"/>
            <a:ext cx="11217473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szervezet kiosztja a tanulóknak</a:t>
            </a:r>
            <a:endParaRPr lang="en-US" sz="1800" dirty="0"/>
          </a:p>
        </p:txBody>
      </p:sp>
      <p:sp>
        <p:nvSpPr>
          <p:cNvPr id="22" name="Shape 20"/>
          <p:cNvSpPr/>
          <p:nvPr/>
        </p:nvSpPr>
        <p:spPr>
          <a:xfrm>
            <a:off x="7175897" y="5153471"/>
            <a:ext cx="419100" cy="419100"/>
          </a:xfrm>
          <a:prstGeom prst="ellipse">
            <a:avLst/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3" name="Shape 21"/>
          <p:cNvSpPr/>
          <p:nvPr/>
        </p:nvSpPr>
        <p:spPr>
          <a:xfrm>
            <a:off x="7690247" y="5153471"/>
            <a:ext cx="419100" cy="419100"/>
          </a:xfrm>
          <a:prstGeom prst="ellipse">
            <a:avLst/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4" name="Shape 22"/>
          <p:cNvSpPr/>
          <p:nvPr/>
        </p:nvSpPr>
        <p:spPr>
          <a:xfrm>
            <a:off x="8204597" y="5153471"/>
            <a:ext cx="419100" cy="419100"/>
          </a:xfrm>
          <a:prstGeom prst="ellipse">
            <a:avLst/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5" name="Shape 23"/>
          <p:cNvSpPr/>
          <p:nvPr/>
        </p:nvSpPr>
        <p:spPr>
          <a:xfrm>
            <a:off x="8718947" y="5153471"/>
            <a:ext cx="419100" cy="419100"/>
          </a:xfrm>
          <a:prstGeom prst="ellipse">
            <a:avLst/>
          </a:prstGeom>
          <a:solidFill>
            <a:srgbClr val="4F3C96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6" name="Shape 24"/>
          <p:cNvSpPr/>
          <p:nvPr/>
        </p:nvSpPr>
        <p:spPr>
          <a:xfrm>
            <a:off x="9233297" y="5153471"/>
            <a:ext cx="419100" cy="419100"/>
          </a:xfrm>
          <a:prstGeom prst="ellipse">
            <a:avLst/>
          </a:prstGeom>
          <a:solidFill>
            <a:srgbClr val="4F3C96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7" name="Shape 25"/>
          <p:cNvSpPr/>
          <p:nvPr/>
        </p:nvSpPr>
        <p:spPr>
          <a:xfrm>
            <a:off x="9747647" y="5153471"/>
            <a:ext cx="419100" cy="419100"/>
          </a:xfrm>
          <a:prstGeom prst="ellipse">
            <a:avLst/>
          </a:prstGeom>
          <a:solidFill>
            <a:srgbClr val="027E9C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8" name="Shape 26"/>
          <p:cNvSpPr/>
          <p:nvPr/>
        </p:nvSpPr>
        <p:spPr>
          <a:xfrm>
            <a:off x="914400" y="6282184"/>
            <a:ext cx="11430000" cy="866775"/>
          </a:xfrm>
          <a:prstGeom prst="roundRect">
            <a:avLst>
              <a:gd name="adj" fmla="val 17582"/>
            </a:avLst>
          </a:prstGeom>
          <a:solidFill>
            <a:srgbClr val="26285E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9" name="Text 27"/>
          <p:cNvSpPr/>
          <p:nvPr/>
        </p:nvSpPr>
        <p:spPr>
          <a:xfrm>
            <a:off x="1257300" y="6548884"/>
            <a:ext cx="11087100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8A73D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Példa: </a:t>
            </a:r>
            <a:r>
              <a:rPr lang="en-US" sz="2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egy intézmény 200 licenszt vásárol, majd kiosztja a hallgatóinak.</a:t>
            </a:r>
            <a:endParaRPr lang="en-US" sz="12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4F3C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2946499"/>
            <a:ext cx="1810512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88" dirty="0">
                <a:solidFill>
                  <a:srgbClr val="D9D0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DÖNTÉSHEZ</a:t>
            </a:r>
            <a:endParaRPr lang="en-US" sz="1800" dirty="0"/>
          </a:p>
        </p:txBody>
      </p:sp>
      <p:sp>
        <p:nvSpPr>
          <p:cNvPr id="3" name="Text 1"/>
          <p:cNvSpPr/>
          <p:nvPr/>
        </p:nvSpPr>
        <p:spPr>
          <a:xfrm>
            <a:off x="914400" y="3346549"/>
            <a:ext cx="18105120" cy="56301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91867"/>
              </a:lnSpc>
              <a:buNone/>
            </a:pPr>
            <a:r>
              <a:rPr lang="en-US" sz="39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Átlátható pénzügyi működés</a:t>
            </a:r>
            <a:endParaRPr lang="en-US" sz="3900" dirty="0"/>
          </a:p>
        </p:txBody>
      </p:sp>
      <p:sp>
        <p:nvSpPr>
          <p:cNvPr id="4" name="Shape 2"/>
          <p:cNvSpPr/>
          <p:nvPr/>
        </p:nvSpPr>
        <p:spPr>
          <a:xfrm>
            <a:off x="914400" y="4328666"/>
            <a:ext cx="5334000" cy="3011686"/>
          </a:xfrm>
          <a:prstGeom prst="roundRect">
            <a:avLst>
              <a:gd name="adj" fmla="val 6325"/>
            </a:avLst>
          </a:prstGeom>
          <a:solidFill>
            <a:srgbClr val="FFFFFF"/>
          </a:solidFill>
          <a:ln/>
          <a:effectLst>
            <a:outerShdw blurRad="419100" dist="171450" dir="54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5" name="Shape 3"/>
          <p:cNvSpPr/>
          <p:nvPr/>
        </p:nvSpPr>
        <p:spPr>
          <a:xfrm>
            <a:off x="1238250" y="4652516"/>
            <a:ext cx="438150" cy="438150"/>
          </a:xfrm>
          <a:prstGeom prst="ellipse">
            <a:avLst/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6" name="Text 4"/>
          <p:cNvSpPr/>
          <p:nvPr/>
        </p:nvSpPr>
        <p:spPr>
          <a:xfrm>
            <a:off x="1238250" y="5281166"/>
            <a:ext cx="515493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Rendszerhasználati díj</a:t>
            </a:r>
            <a:endParaRPr lang="en-US" sz="1950" dirty="0"/>
          </a:p>
        </p:txBody>
      </p:sp>
      <p:sp>
        <p:nvSpPr>
          <p:cNvPr id="7" name="Text 5"/>
          <p:cNvSpPr/>
          <p:nvPr/>
        </p:nvSpPr>
        <p:spPr>
          <a:xfrm>
            <a:off x="1238250" y="5690741"/>
            <a:ext cx="4826889" cy="136386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4286"/>
              </a:lnSpc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tartalom lejátszását finanszírozza. Beépíthető a kiajánlásba vagy külön vásárolható — a viselője rugalmasan beállítható.</a:t>
            </a:r>
            <a:endParaRPr lang="en-US" sz="1800" dirty="0"/>
          </a:p>
        </p:txBody>
      </p:sp>
      <p:sp>
        <p:nvSpPr>
          <p:cNvPr id="8" name="Shape 6"/>
          <p:cNvSpPr/>
          <p:nvPr/>
        </p:nvSpPr>
        <p:spPr>
          <a:xfrm>
            <a:off x="6477000" y="4328666"/>
            <a:ext cx="5334000" cy="3011686"/>
          </a:xfrm>
          <a:prstGeom prst="roundRect">
            <a:avLst>
              <a:gd name="adj" fmla="val 6325"/>
            </a:avLst>
          </a:prstGeom>
          <a:solidFill>
            <a:srgbClr val="FFFFFF"/>
          </a:solidFill>
          <a:ln/>
          <a:effectLst>
            <a:outerShdw blurRad="419100" dist="171450" dir="54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9" name="Shape 7"/>
          <p:cNvSpPr/>
          <p:nvPr/>
        </p:nvSpPr>
        <p:spPr>
          <a:xfrm>
            <a:off x="6800850" y="4652516"/>
            <a:ext cx="438150" cy="438150"/>
          </a:xfrm>
          <a:prstGeom prst="rect">
            <a:avLst/>
          </a:prstGeom>
          <a:solidFill>
            <a:srgbClr val="4F3C96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0" name="Text 8"/>
          <p:cNvSpPr/>
          <p:nvPr/>
        </p:nvSpPr>
        <p:spPr>
          <a:xfrm>
            <a:off x="6800850" y="5281166"/>
            <a:ext cx="515493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Gyűjtőszámla</a:t>
            </a:r>
            <a:endParaRPr lang="en-US" sz="1950" dirty="0"/>
          </a:p>
        </p:txBody>
      </p:sp>
      <p:sp>
        <p:nvSpPr>
          <p:cNvPr id="11" name="Text 9"/>
          <p:cNvSpPr/>
          <p:nvPr/>
        </p:nvSpPr>
        <p:spPr>
          <a:xfrm>
            <a:off x="6800850" y="5690741"/>
            <a:ext cx="4826889" cy="136386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4286"/>
              </a:lnSpc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Valós idejű, elszámolható egyenleg. A szervezeti keret közösen meghatározott </a:t>
            </a:r>
            <a:r>
              <a:rPr lang="en-US" sz="1800" dirty="0" err="1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limitig</a:t>
            </a: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800" b="1" dirty="0" err="1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negatív</a:t>
            </a: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800" b="1" dirty="0" err="1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egyenlegbe</a:t>
            </a:r>
            <a:r>
              <a:rPr lang="en-US" sz="180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is mehet </a:t>
            </a: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— a tanulás késedelmes fizetéskor sem szakad meg.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12039600" y="4328666"/>
            <a:ext cx="5334000" cy="3011686"/>
          </a:xfrm>
          <a:prstGeom prst="roundRect">
            <a:avLst>
              <a:gd name="adj" fmla="val 6325"/>
            </a:avLst>
          </a:prstGeom>
          <a:solidFill>
            <a:srgbClr val="FFFFFF"/>
          </a:solidFill>
          <a:ln/>
          <a:effectLst>
            <a:outerShdw blurRad="419100" dist="171450" dir="54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hu-HU"/>
          </a:p>
        </p:txBody>
      </p:sp>
      <p:sp>
        <p:nvSpPr>
          <p:cNvPr id="13" name="Shape 11"/>
          <p:cNvSpPr/>
          <p:nvPr/>
        </p:nvSpPr>
        <p:spPr>
          <a:xfrm>
            <a:off x="12363450" y="4652516"/>
            <a:ext cx="438150" cy="381000"/>
          </a:xfrm>
          <a:prstGeom prst="rect">
            <a:avLst/>
          </a:prstGeom>
          <a:solidFill>
            <a:srgbClr val="26285E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4" name="Text 12"/>
          <p:cNvSpPr/>
          <p:nvPr/>
        </p:nvSpPr>
        <p:spPr>
          <a:xfrm>
            <a:off x="12363450" y="5224016"/>
            <a:ext cx="515493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262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Fizetési módok</a:t>
            </a:r>
            <a:endParaRPr lang="en-US" sz="1950" dirty="0"/>
          </a:p>
        </p:txBody>
      </p:sp>
      <p:sp>
        <p:nvSpPr>
          <p:cNvPr id="15" name="Text 13"/>
          <p:cNvSpPr/>
          <p:nvPr/>
        </p:nvSpPr>
        <p:spPr>
          <a:xfrm>
            <a:off x="12363450" y="5633591"/>
            <a:ext cx="4826889" cy="103242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4286"/>
              </a:lnSpc>
              <a:buNone/>
            </a:pPr>
            <a:r>
              <a:rPr lang="en-US" sz="1800" dirty="0">
                <a:solidFill>
                  <a:srgbClr val="4C55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Díjbekérős banki átutalás — az intézményi folyamatokba illeszkedve — vagy azonnali bankkártyás fizetés.</a:t>
            </a:r>
            <a:endParaRPr lang="en-US" sz="1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2628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 l="23641" r="23641"/>
          <a:stretch/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14400" y="2241500"/>
            <a:ext cx="1810512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88" dirty="0">
                <a:solidFill>
                  <a:srgbClr val="C8C2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INTEGRÁCIÓ</a:t>
            </a:r>
            <a:endParaRPr lang="en-US" sz="1800" dirty="0"/>
          </a:p>
        </p:txBody>
      </p:sp>
      <p:sp>
        <p:nvSpPr>
          <p:cNvPr id="4" name="Text 1"/>
          <p:cNvSpPr/>
          <p:nvPr/>
        </p:nvSpPr>
        <p:spPr>
          <a:xfrm>
            <a:off x="914400" y="2622500"/>
            <a:ext cx="18105120" cy="51807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91636"/>
              </a:lnSpc>
              <a:buNone/>
            </a:pPr>
            <a:r>
              <a:rPr lang="en-US" sz="3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Illeszkedés és egyszerűbb működés — a Neptunnal</a:t>
            </a:r>
            <a:endParaRPr lang="en-US" sz="36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3388221"/>
            <a:ext cx="1951137" cy="51435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3231356" y="3492996"/>
            <a:ext cx="1521038" cy="2571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1500" b="1" kern="0" spc="75" dirty="0">
                <a:solidFill>
                  <a:srgbClr val="C8C2E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fiókösszefűzés</a:t>
            </a:r>
            <a:endParaRPr lang="en-US" sz="1500" dirty="0"/>
          </a:p>
        </p:txBody>
      </p:sp>
      <p:sp>
        <p:nvSpPr>
          <p:cNvPr id="7" name="Shape 3"/>
          <p:cNvSpPr/>
          <p:nvPr/>
        </p:nvSpPr>
        <p:spPr>
          <a:xfrm>
            <a:off x="3208437" y="3769221"/>
            <a:ext cx="1428750" cy="28575"/>
          </a:xfrm>
          <a:prstGeom prst="rect">
            <a:avLst/>
          </a:prstGeom>
          <a:gradFill rotWithShape="1">
            <a:gsLst>
              <a:gs pos="0">
                <a:srgbClr val="027E9C">
                  <a:alpha val="100000"/>
                </a:srgbClr>
              </a:gs>
              <a:gs pos="100000">
                <a:srgbClr val="8A73D8">
                  <a:alpha val="100000"/>
                </a:srgbClr>
              </a:gs>
            </a:gsLst>
            <a:lin ang="0" scaled="0"/>
          </a:gradFill>
          <a:ln/>
        </p:spPr>
        <p:txBody>
          <a:bodyPr/>
          <a:lstStyle/>
          <a:p>
            <a:endParaRPr lang="hu-HU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0087" y="3445371"/>
            <a:ext cx="1781175" cy="400050"/>
          </a:xfrm>
          <a:prstGeom prst="rect">
            <a:avLst/>
          </a:prstGeom>
        </p:spPr>
      </p:pic>
      <p:sp>
        <p:nvSpPr>
          <p:cNvPr id="9" name="Shape 4"/>
          <p:cNvSpPr/>
          <p:nvPr/>
        </p:nvSpPr>
        <p:spPr>
          <a:xfrm>
            <a:off x="914400" y="4226421"/>
            <a:ext cx="8105775" cy="3819079"/>
          </a:xfrm>
          <a:prstGeom prst="roundRect">
            <a:avLst>
              <a:gd name="adj" fmla="val 4489"/>
            </a:avLst>
          </a:prstGeom>
          <a:solidFill>
            <a:srgbClr val="FFFFFF">
              <a:alpha val="8000"/>
            </a:srgbClr>
          </a:solidFill>
          <a:ln w="9525">
            <a:solidFill>
              <a:srgbClr val="FFFFFF">
                <a:alpha val="18000"/>
              </a:srgbClr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0" name="Text 5"/>
          <p:cNvSpPr/>
          <p:nvPr/>
        </p:nvSpPr>
        <p:spPr>
          <a:xfrm>
            <a:off x="1247775" y="4521696"/>
            <a:ext cx="8182928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Illeszkedés</a:t>
            </a:r>
            <a:endParaRPr lang="en-US" sz="1950" dirty="0"/>
          </a:p>
        </p:txBody>
      </p:sp>
      <p:sp>
        <p:nvSpPr>
          <p:cNvPr id="11" name="Text 6"/>
          <p:cNvSpPr/>
          <p:nvPr/>
        </p:nvSpPr>
        <p:spPr>
          <a:xfrm>
            <a:off x="1247775" y="5007471"/>
            <a:ext cx="818292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Neptun-kapcsolat</a:t>
            </a:r>
            <a:endParaRPr lang="en-US" sz="1800" dirty="0"/>
          </a:p>
        </p:txBody>
      </p:sp>
      <p:sp>
        <p:nvSpPr>
          <p:cNvPr id="12" name="Text 7"/>
          <p:cNvSpPr/>
          <p:nvPr/>
        </p:nvSpPr>
        <p:spPr>
          <a:xfrm>
            <a:off x="1247775" y="5293221"/>
            <a:ext cx="8182928" cy="34662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15714"/>
              </a:lnSpc>
              <a:buNone/>
            </a:pPr>
            <a:r>
              <a:rPr lang="en-US" sz="1800" dirty="0">
                <a:solidFill>
                  <a:srgbClr val="CDC7E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Országos, skálázhatóan bővülő elérés a felsőoktatásban.</a:t>
            </a:r>
            <a:endParaRPr lang="en-US" sz="1800" dirty="0"/>
          </a:p>
        </p:txBody>
      </p:sp>
      <p:sp>
        <p:nvSpPr>
          <p:cNvPr id="13" name="Text 8"/>
          <p:cNvSpPr/>
          <p:nvPr/>
        </p:nvSpPr>
        <p:spPr>
          <a:xfrm>
            <a:off x="1247775" y="5773192"/>
            <a:ext cx="818292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Nem kizárólagos</a:t>
            </a:r>
            <a:endParaRPr lang="en-US" sz="1800" dirty="0"/>
          </a:p>
        </p:txBody>
      </p:sp>
      <p:sp>
        <p:nvSpPr>
          <p:cNvPr id="14" name="Text 9"/>
          <p:cNvSpPr/>
          <p:nvPr/>
        </p:nvSpPr>
        <p:spPr>
          <a:xfrm>
            <a:off x="1247775" y="6058942"/>
            <a:ext cx="7662196" cy="65514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15714"/>
              </a:lnSpc>
              <a:buNone/>
            </a:pPr>
            <a:r>
              <a:rPr lang="en-US" sz="1800" dirty="0">
                <a:solidFill>
                  <a:srgbClr val="CDC7E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meglévő, akár saját fejlesztésű rendszerek párhuzamosan tovább működnek.</a:t>
            </a:r>
            <a:endParaRPr lang="en-US" sz="1800" dirty="0"/>
          </a:p>
        </p:txBody>
      </p:sp>
      <p:sp>
        <p:nvSpPr>
          <p:cNvPr id="15" name="Text 10"/>
          <p:cNvSpPr/>
          <p:nvPr/>
        </p:nvSpPr>
        <p:spPr>
          <a:xfrm>
            <a:off x="1247775" y="6847433"/>
            <a:ext cx="818292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Fiókösszefűzés</a:t>
            </a:r>
            <a:endParaRPr lang="en-US" sz="1800" dirty="0"/>
          </a:p>
        </p:txBody>
      </p:sp>
      <p:sp>
        <p:nvSpPr>
          <p:cNvPr id="16" name="Text 11"/>
          <p:cNvSpPr/>
          <p:nvPr/>
        </p:nvSpPr>
        <p:spPr>
          <a:xfrm>
            <a:off x="1247775" y="7133183"/>
            <a:ext cx="7662196" cy="65514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15714"/>
              </a:lnSpc>
              <a:buNone/>
            </a:pPr>
            <a:r>
              <a:rPr lang="en-US" sz="1800" dirty="0">
                <a:solidFill>
                  <a:srgbClr val="CDC7E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Egy fiók, minden tartalom — az intézmény csak a saját kiosztásaira lát rá.</a:t>
            </a:r>
            <a:endParaRPr lang="en-US" sz="1800" dirty="0"/>
          </a:p>
        </p:txBody>
      </p:sp>
      <p:sp>
        <p:nvSpPr>
          <p:cNvPr id="17" name="Shape 12"/>
          <p:cNvSpPr/>
          <p:nvPr/>
        </p:nvSpPr>
        <p:spPr>
          <a:xfrm>
            <a:off x="9267825" y="4226421"/>
            <a:ext cx="8105775" cy="3819079"/>
          </a:xfrm>
          <a:prstGeom prst="roundRect">
            <a:avLst>
              <a:gd name="adj" fmla="val 4489"/>
            </a:avLst>
          </a:prstGeom>
          <a:solidFill>
            <a:srgbClr val="FFFFFF">
              <a:alpha val="8000"/>
            </a:srgbClr>
          </a:solidFill>
          <a:ln w="9525">
            <a:solidFill>
              <a:srgbClr val="FFFFFF">
                <a:alpha val="18000"/>
              </a:srgbClr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8" name="Text 13"/>
          <p:cNvSpPr/>
          <p:nvPr/>
        </p:nvSpPr>
        <p:spPr>
          <a:xfrm>
            <a:off x="9601200" y="4521696"/>
            <a:ext cx="8182928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Egyszerűbb működés</a:t>
            </a:r>
            <a:endParaRPr lang="en-US" sz="1950" dirty="0"/>
          </a:p>
        </p:txBody>
      </p:sp>
      <p:sp>
        <p:nvSpPr>
          <p:cNvPr id="19" name="Shape 14"/>
          <p:cNvSpPr/>
          <p:nvPr/>
        </p:nvSpPr>
        <p:spPr>
          <a:xfrm>
            <a:off x="9601200" y="5059859"/>
            <a:ext cx="171450" cy="171450"/>
          </a:xfrm>
          <a:prstGeom prst="ellipse">
            <a:avLst/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0" name="Text 15"/>
          <p:cNvSpPr/>
          <p:nvPr/>
        </p:nvSpPr>
        <p:spPr>
          <a:xfrm>
            <a:off x="9925050" y="5007471"/>
            <a:ext cx="2895883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Automatizált tesztjavítás</a:t>
            </a:r>
            <a:endParaRPr lang="en-US" sz="1800" dirty="0"/>
          </a:p>
        </p:txBody>
      </p:sp>
      <p:sp>
        <p:nvSpPr>
          <p:cNvPr id="21" name="Shape 16"/>
          <p:cNvSpPr/>
          <p:nvPr/>
        </p:nvSpPr>
        <p:spPr>
          <a:xfrm>
            <a:off x="9601200" y="5512296"/>
            <a:ext cx="190500" cy="161925"/>
          </a:xfrm>
          <a:prstGeom prst="rect">
            <a:avLst/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2" name="Text 17"/>
          <p:cNvSpPr/>
          <p:nvPr/>
        </p:nvSpPr>
        <p:spPr>
          <a:xfrm>
            <a:off x="9944100" y="5455146"/>
            <a:ext cx="3760604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Hallgatói előrehaladás követése</a:t>
            </a:r>
            <a:endParaRPr lang="en-US" sz="1800" dirty="0"/>
          </a:p>
        </p:txBody>
      </p:sp>
      <p:sp>
        <p:nvSpPr>
          <p:cNvPr id="23" name="Shape 18"/>
          <p:cNvSpPr/>
          <p:nvPr/>
        </p:nvSpPr>
        <p:spPr>
          <a:xfrm>
            <a:off x="9601200" y="5964734"/>
            <a:ext cx="152400" cy="152400"/>
          </a:xfrm>
          <a:prstGeom prst="rect">
            <a:avLst/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4" name="Text 19"/>
          <p:cNvSpPr/>
          <p:nvPr/>
        </p:nvSpPr>
        <p:spPr>
          <a:xfrm>
            <a:off x="9906000" y="5902821"/>
            <a:ext cx="2350562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Jogosultságkezelés</a:t>
            </a:r>
            <a:endParaRPr lang="en-US" sz="1800" dirty="0"/>
          </a:p>
        </p:txBody>
      </p:sp>
      <p:sp>
        <p:nvSpPr>
          <p:cNvPr id="25" name="Shape 20"/>
          <p:cNvSpPr/>
          <p:nvPr/>
        </p:nvSpPr>
        <p:spPr>
          <a:xfrm>
            <a:off x="9601200" y="6402884"/>
            <a:ext cx="171450" cy="171450"/>
          </a:xfrm>
          <a:prstGeom prst="ellipse">
            <a:avLst/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26" name="Text 21"/>
          <p:cNvSpPr/>
          <p:nvPr/>
        </p:nvSpPr>
        <p:spPr>
          <a:xfrm>
            <a:off x="9925050" y="6350496"/>
            <a:ext cx="5802243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Átlátható statisztikák — kevesebb lemorzsolódás</a:t>
            </a:r>
            <a:endParaRPr lang="en-US" sz="18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2628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 l="23641" r="23641"/>
          <a:stretch/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2913311"/>
            <a:ext cx="2857500" cy="753219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914400" y="4085630"/>
            <a:ext cx="5057031" cy="5143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3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Rugalmas</a:t>
            </a:r>
            <a:endParaRPr lang="en-US" sz="3300" dirty="0"/>
          </a:p>
        </p:txBody>
      </p:sp>
      <p:sp>
        <p:nvSpPr>
          <p:cNvPr id="5" name="Shape 1"/>
          <p:cNvSpPr/>
          <p:nvPr/>
        </p:nvSpPr>
        <p:spPr>
          <a:xfrm>
            <a:off x="914400" y="4695230"/>
            <a:ext cx="495300" cy="47625"/>
          </a:xfrm>
          <a:prstGeom prst="roundRect">
            <a:avLst>
              <a:gd name="adj" fmla="val 50000"/>
            </a:avLst>
          </a:prstGeom>
          <a:solidFill>
            <a:srgbClr val="8A73D8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6" name="Text 2"/>
          <p:cNvSpPr/>
          <p:nvPr/>
        </p:nvSpPr>
        <p:spPr>
          <a:xfrm>
            <a:off x="914400" y="4876205"/>
            <a:ext cx="4735220" cy="67806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800" dirty="0">
                <a:solidFill>
                  <a:srgbClr val="CDC7E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Egy kurzus, többféle kiajánlás, többféle közönség.</a:t>
            </a:r>
            <a:endParaRPr lang="en-US" sz="1800" dirty="0"/>
          </a:p>
        </p:txBody>
      </p:sp>
      <p:sp>
        <p:nvSpPr>
          <p:cNvPr id="7" name="Text 3"/>
          <p:cNvSpPr/>
          <p:nvPr/>
        </p:nvSpPr>
        <p:spPr>
          <a:xfrm>
            <a:off x="5759351" y="4085630"/>
            <a:ext cx="5057195" cy="5143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3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Átlátható</a:t>
            </a:r>
            <a:endParaRPr lang="en-US" sz="3300" dirty="0"/>
          </a:p>
        </p:txBody>
      </p:sp>
      <p:sp>
        <p:nvSpPr>
          <p:cNvPr id="8" name="Shape 4"/>
          <p:cNvSpPr/>
          <p:nvPr/>
        </p:nvSpPr>
        <p:spPr>
          <a:xfrm>
            <a:off x="5759351" y="4695230"/>
            <a:ext cx="495300" cy="47625"/>
          </a:xfrm>
          <a:prstGeom prst="roundRect">
            <a:avLst>
              <a:gd name="adj" fmla="val 50000"/>
            </a:avLst>
          </a:prstGeom>
          <a:solidFill>
            <a:srgbClr val="4F3C96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9" name="Text 5"/>
          <p:cNvSpPr/>
          <p:nvPr/>
        </p:nvSpPr>
        <p:spPr>
          <a:xfrm>
            <a:off x="5759351" y="4876205"/>
            <a:ext cx="4735373" cy="67806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800" dirty="0">
                <a:solidFill>
                  <a:srgbClr val="CDC7E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Tételes árképzés és valós idejű elszámolás.</a:t>
            </a:r>
            <a:endParaRPr lang="en-US" sz="1800" dirty="0"/>
          </a:p>
        </p:txBody>
      </p:sp>
      <p:sp>
        <p:nvSpPr>
          <p:cNvPr id="10" name="Text 6"/>
          <p:cNvSpPr/>
          <p:nvPr/>
        </p:nvSpPr>
        <p:spPr>
          <a:xfrm>
            <a:off x="10604450" y="4085630"/>
            <a:ext cx="5057195" cy="5143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3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Skálázható</a:t>
            </a:r>
            <a:endParaRPr lang="en-US" sz="3300" dirty="0"/>
          </a:p>
        </p:txBody>
      </p:sp>
      <p:sp>
        <p:nvSpPr>
          <p:cNvPr id="11" name="Shape 7"/>
          <p:cNvSpPr/>
          <p:nvPr/>
        </p:nvSpPr>
        <p:spPr>
          <a:xfrm>
            <a:off x="10604450" y="4695230"/>
            <a:ext cx="495300" cy="47625"/>
          </a:xfrm>
          <a:prstGeom prst="roundRect">
            <a:avLst>
              <a:gd name="adj" fmla="val 50000"/>
            </a:avLst>
          </a:prstGeom>
          <a:solidFill>
            <a:srgbClr val="C8C2E4"/>
          </a:solidFill>
          <a:ln/>
        </p:spPr>
        <p:txBody>
          <a:bodyPr/>
          <a:lstStyle/>
          <a:p>
            <a:endParaRPr lang="hu-HU"/>
          </a:p>
        </p:txBody>
      </p:sp>
      <p:sp>
        <p:nvSpPr>
          <p:cNvPr id="12" name="Text 8"/>
          <p:cNvSpPr/>
          <p:nvPr/>
        </p:nvSpPr>
        <p:spPr>
          <a:xfrm>
            <a:off x="10604450" y="4876205"/>
            <a:ext cx="4735373" cy="67806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800" dirty="0">
                <a:solidFill>
                  <a:srgbClr val="CDC7E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Neptun-kapcsolat révén országos elérés.</a:t>
            </a:r>
            <a:endParaRPr lang="en-US" sz="1800" dirty="0"/>
          </a:p>
        </p:txBody>
      </p:sp>
      <p:sp>
        <p:nvSpPr>
          <p:cNvPr id="13" name="Shape 9"/>
          <p:cNvSpPr/>
          <p:nvPr/>
        </p:nvSpPr>
        <p:spPr>
          <a:xfrm>
            <a:off x="914400" y="5897166"/>
            <a:ext cx="4851350" cy="676275"/>
          </a:xfrm>
          <a:prstGeom prst="roundRect">
            <a:avLst>
              <a:gd name="adj" fmla="val 19718"/>
            </a:avLst>
          </a:prstGeom>
          <a:solidFill>
            <a:srgbClr val="FFFFFF">
              <a:alpha val="8000"/>
            </a:srgbClr>
          </a:solidFill>
          <a:ln w="9525">
            <a:solidFill>
              <a:srgbClr val="FFFFFF">
                <a:alpha val="18000"/>
              </a:srgbClr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4" name="Text 10"/>
          <p:cNvSpPr/>
          <p:nvPr/>
        </p:nvSpPr>
        <p:spPr>
          <a:xfrm>
            <a:off x="1171575" y="6097191"/>
            <a:ext cx="4482541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Vonzóbb, versenyképesebb képzés</a:t>
            </a:r>
            <a:endParaRPr lang="en-US" sz="1800" dirty="0"/>
          </a:p>
        </p:txBody>
      </p:sp>
      <p:sp>
        <p:nvSpPr>
          <p:cNvPr id="15" name="Shape 11"/>
          <p:cNvSpPr/>
          <p:nvPr/>
        </p:nvSpPr>
        <p:spPr>
          <a:xfrm>
            <a:off x="5918150" y="5897166"/>
            <a:ext cx="4851499" cy="676275"/>
          </a:xfrm>
          <a:prstGeom prst="roundRect">
            <a:avLst>
              <a:gd name="adj" fmla="val 19718"/>
            </a:avLst>
          </a:prstGeom>
          <a:solidFill>
            <a:srgbClr val="FFFFFF">
              <a:alpha val="8000"/>
            </a:srgbClr>
          </a:solidFill>
          <a:ln w="9525">
            <a:solidFill>
              <a:srgbClr val="FFFFFF">
                <a:alpha val="18000"/>
              </a:srgbClr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6" name="Text 12"/>
          <p:cNvSpPr/>
          <p:nvPr/>
        </p:nvSpPr>
        <p:spPr>
          <a:xfrm>
            <a:off x="6175325" y="6097191"/>
            <a:ext cx="4482694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Egyszerűbb működés</a:t>
            </a:r>
            <a:endParaRPr lang="en-US" sz="1800" dirty="0"/>
          </a:p>
        </p:txBody>
      </p:sp>
      <p:sp>
        <p:nvSpPr>
          <p:cNvPr id="17" name="Shape 13"/>
          <p:cNvSpPr/>
          <p:nvPr/>
        </p:nvSpPr>
        <p:spPr>
          <a:xfrm>
            <a:off x="10922050" y="5897166"/>
            <a:ext cx="4851350" cy="676275"/>
          </a:xfrm>
          <a:prstGeom prst="roundRect">
            <a:avLst>
              <a:gd name="adj" fmla="val 19718"/>
            </a:avLst>
          </a:prstGeom>
          <a:solidFill>
            <a:srgbClr val="FFFFFF">
              <a:alpha val="8000"/>
            </a:srgbClr>
          </a:solidFill>
          <a:ln w="9525">
            <a:solidFill>
              <a:srgbClr val="FFFFFF">
                <a:alpha val="18000"/>
              </a:srgbClr>
            </a:solidFill>
            <a:prstDash val="solid"/>
          </a:ln>
        </p:spPr>
        <p:txBody>
          <a:bodyPr/>
          <a:lstStyle/>
          <a:p>
            <a:endParaRPr lang="hu-HU"/>
          </a:p>
        </p:txBody>
      </p:sp>
      <p:sp>
        <p:nvSpPr>
          <p:cNvPr id="18" name="Text 14"/>
          <p:cNvSpPr/>
          <p:nvPr/>
        </p:nvSpPr>
        <p:spPr>
          <a:xfrm>
            <a:off x="11179225" y="6097191"/>
            <a:ext cx="4482541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Új bevétel a meglévő tudásból</a:t>
            </a:r>
            <a:endParaRPr lang="en-US" sz="1800" dirty="0"/>
          </a:p>
        </p:txBody>
      </p:sp>
      <p:sp>
        <p:nvSpPr>
          <p:cNvPr id="19" name="Text 15"/>
          <p:cNvSpPr/>
          <p:nvPr/>
        </p:nvSpPr>
        <p:spPr>
          <a:xfrm>
            <a:off x="914400" y="6916341"/>
            <a:ext cx="14668500" cy="4953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8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Átlátható rendszer. Valódi tudás. Mérhető eredmények.</a:t>
            </a:r>
            <a:endParaRPr lang="en-US" sz="28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2656</Words>
  <Application>Microsoft Office PowerPoint</Application>
  <PresentationFormat>Egyéni</PresentationFormat>
  <Paragraphs>325</Paragraphs>
  <Slides>16</Slides>
  <Notes>16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16</vt:i4>
      </vt:variant>
    </vt:vector>
  </HeadingPairs>
  <TitlesOfParts>
    <vt:vector size="20" baseType="lpstr">
      <vt:lpstr>Aptos</vt:lpstr>
      <vt:lpstr>Arial</vt:lpstr>
      <vt:lpstr>Calibri</vt:lpstr>
      <vt:lpstr>Office Theme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Campus Codeworks Zrt.</cp:lastModifiedBy>
  <cp:revision>3</cp:revision>
  <dcterms:created xsi:type="dcterms:W3CDTF">2026-07-15T10:46:44Z</dcterms:created>
  <dcterms:modified xsi:type="dcterms:W3CDTF">2026-07-16T06:33:27Z</dcterms:modified>
</cp:coreProperties>
</file>