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1" r:id="rId3"/>
    <p:sldId id="306" r:id="rId4"/>
    <p:sldId id="295" r:id="rId5"/>
    <p:sldId id="297" r:id="rId6"/>
    <p:sldId id="311" r:id="rId7"/>
    <p:sldId id="312" r:id="rId8"/>
    <p:sldId id="313" r:id="rId9"/>
    <p:sldId id="300" r:id="rId10"/>
    <p:sldId id="302" r:id="rId11"/>
    <p:sldId id="303" r:id="rId12"/>
    <p:sldId id="304" r:id="rId13"/>
    <p:sldId id="305" r:id="rId14"/>
    <p:sldId id="310" r:id="rId15"/>
    <p:sldId id="308" r:id="rId16"/>
    <p:sldId id="314" r:id="rId17"/>
    <p:sldId id="309" r:id="rId18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05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22" d="100"/>
          <a:sy n="122" d="100"/>
        </p:scale>
        <p:origin x="49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EF0254-7BBB-43C4-B26D-DB5363FA7B1C}" type="datetimeFigureOut">
              <a:rPr lang="hu-HU" smtClean="0"/>
              <a:t>2026. 07. 15.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FDE325-B7B9-4731-B6DA-6CEBC6D5C3C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56924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6D828-39D1-4D9B-B66B-C6259A05ADBC}" type="datetimeFigureOut">
              <a:rPr lang="hu-HU" smtClean="0"/>
              <a:t>2026. 07. 15.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D966DD-889B-469E-88D3-297892DA6B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6291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Promp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_0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838200" y="1086644"/>
            <a:ext cx="9144000" cy="150018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endParaRPr lang="hu-HU" dirty="0"/>
          </a:p>
        </p:txBody>
      </p:sp>
      <p:cxnSp>
        <p:nvCxnSpPr>
          <p:cNvPr id="8" name="Egyenes összekötő 7"/>
          <p:cNvCxnSpPr/>
          <p:nvPr userDrawn="1"/>
        </p:nvCxnSpPr>
        <p:spPr>
          <a:xfrm>
            <a:off x="2788445" y="5988050"/>
            <a:ext cx="0" cy="242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zöveg helye 9"/>
          <p:cNvSpPr>
            <a:spLocks noGrp="1"/>
          </p:cNvSpPr>
          <p:nvPr>
            <p:ph type="body" sz="quarter" idx="10" hasCustomPrompt="1"/>
          </p:nvPr>
        </p:nvSpPr>
        <p:spPr>
          <a:xfrm>
            <a:off x="838199" y="3130594"/>
            <a:ext cx="9144001" cy="914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300">
                <a:latin typeface="+mn-lt"/>
              </a:defRPr>
            </a:lvl1pPr>
          </a:lstStyle>
          <a:p>
            <a:r>
              <a:rPr lang="hu-HU" dirty="0"/>
              <a:t>PREZENTÁCIÓ ALCÍME LACINIA DIAM </a:t>
            </a:r>
            <a:r>
              <a:rPr lang="hu-HU" dirty="0" err="1"/>
              <a:t>DIAM</a:t>
            </a:r>
            <a:r>
              <a:rPr lang="hu-HU" dirty="0"/>
              <a:t>, EFFICITUR ARCU EGESTAS ULLAMCORPER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1" hasCustomPrompt="1"/>
          </p:nvPr>
        </p:nvSpPr>
        <p:spPr>
          <a:xfrm>
            <a:off x="2900369" y="5995192"/>
            <a:ext cx="1838323" cy="23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hu-HU" dirty="0"/>
              <a:t>dátum </a:t>
            </a:r>
          </a:p>
        </p:txBody>
      </p:sp>
      <p:sp>
        <p:nvSpPr>
          <p:cNvPr id="9" name="Szöveg helye 4"/>
          <p:cNvSpPr>
            <a:spLocks noGrp="1"/>
          </p:cNvSpPr>
          <p:nvPr>
            <p:ph type="body" sz="quarter" idx="12" hasCustomPrompt="1"/>
          </p:nvPr>
        </p:nvSpPr>
        <p:spPr>
          <a:xfrm>
            <a:off x="838199" y="5988050"/>
            <a:ext cx="1838323" cy="23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hu-HU" dirty="0"/>
              <a:t>név </a:t>
            </a:r>
          </a:p>
        </p:txBody>
      </p:sp>
    </p:spTree>
    <p:extLst>
      <p:ext uri="{BB962C8B-B14F-4D97-AF65-F5344CB8AC3E}">
        <p14:creationId xmlns:p14="http://schemas.microsoft.com/office/powerpoint/2010/main" val="2007697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35546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17946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7102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5597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828674" y="17025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828674" y="2353469"/>
            <a:ext cx="10629900" cy="342820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, non </a:t>
            </a:r>
            <a:r>
              <a:rPr lang="hu-HU" dirty="0" err="1">
                <a:effectLst/>
              </a:rPr>
              <a:t>bulum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cursus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augue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rutrum</a:t>
            </a:r>
            <a:r>
              <a:rPr lang="hu-HU" dirty="0">
                <a:effectLst/>
              </a:rPr>
              <a:t>, eget </a:t>
            </a:r>
            <a:r>
              <a:rPr lang="hu-HU" dirty="0" err="1">
                <a:effectLst/>
              </a:rPr>
              <a:t>malesuada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quam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vehicula</a:t>
            </a:r>
            <a:r>
              <a:rPr lang="hu-HU" dirty="0">
                <a:effectLst/>
              </a:rPr>
              <a:t> mi </a:t>
            </a:r>
            <a:r>
              <a:rPr lang="hu-HU" dirty="0" err="1">
                <a:effectLst/>
              </a:rPr>
              <a:t>lacinia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dapibus.Proin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, non </a:t>
            </a:r>
            <a:r>
              <a:rPr lang="hu-HU" dirty="0" err="1">
                <a:effectLst/>
              </a:rPr>
              <a:t>bulum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cursus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augue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rutrum</a:t>
            </a:r>
            <a:r>
              <a:rPr lang="hu-HU" dirty="0">
                <a:effectLst/>
              </a:rPr>
              <a:t>, eget </a:t>
            </a:r>
            <a:r>
              <a:rPr lang="hu-HU" dirty="0" err="1">
                <a:effectLst/>
              </a:rPr>
              <a:t>malesuada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quam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vehicula</a:t>
            </a:r>
            <a:r>
              <a:rPr lang="hu-HU" dirty="0">
                <a:effectLst/>
              </a:rPr>
              <a:t> mi </a:t>
            </a:r>
            <a:r>
              <a:rPr lang="hu-HU" dirty="0" err="1">
                <a:effectLst/>
              </a:rPr>
              <a:t>lacinia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dapibus.Proin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0266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felsorol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828674" y="17025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828674" y="2353469"/>
            <a:ext cx="10629900" cy="3428206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, non </a:t>
            </a:r>
            <a:r>
              <a:rPr lang="hu-HU" dirty="0" err="1">
                <a:effectLst/>
              </a:rPr>
              <a:t>bulum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cursus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augue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rutrum</a:t>
            </a:r>
            <a:r>
              <a:rPr lang="hu-HU" dirty="0">
                <a:effectLst/>
              </a:rPr>
              <a:t>, eget </a:t>
            </a:r>
            <a:r>
              <a:rPr lang="hu-HU" dirty="0" err="1">
                <a:effectLst/>
              </a:rPr>
              <a:t>malesuada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quam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vehicula</a:t>
            </a:r>
            <a:r>
              <a:rPr lang="hu-HU" dirty="0">
                <a:effectLst/>
              </a:rPr>
              <a:t> mi </a:t>
            </a:r>
            <a:r>
              <a:rPr lang="hu-HU" dirty="0" err="1">
                <a:effectLst/>
              </a:rPr>
              <a:t>lacinia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996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ím + 3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828674" y="1023702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828674" y="1722435"/>
            <a:ext cx="10629900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3" hasCustomPrompt="1"/>
          </p:nvPr>
        </p:nvSpPr>
        <p:spPr>
          <a:xfrm>
            <a:off x="828674" y="2890960"/>
            <a:ext cx="4614863" cy="438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4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828674" y="3582603"/>
            <a:ext cx="10629900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6" name="Szöveg helye 3"/>
          <p:cNvSpPr>
            <a:spLocks noGrp="1"/>
          </p:cNvSpPr>
          <p:nvPr>
            <p:ph type="body" sz="quarter" idx="15" hasCustomPrompt="1"/>
          </p:nvPr>
        </p:nvSpPr>
        <p:spPr>
          <a:xfrm>
            <a:off x="828674" y="4698139"/>
            <a:ext cx="4614863" cy="438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7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828674" y="5415299"/>
            <a:ext cx="10629900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5919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ím + 2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1064835"/>
            <a:ext cx="5334000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1724143"/>
            <a:ext cx="5334001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6362700" y="1023306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6362699" y="1722435"/>
            <a:ext cx="5334001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8729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ím + 3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1023702"/>
            <a:ext cx="3467101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1722435"/>
            <a:ext cx="3467102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4305300" y="1023305"/>
            <a:ext cx="3467101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8" name="Szöveg helye 4"/>
          <p:cNvSpPr>
            <a:spLocks noGrp="1"/>
          </p:cNvSpPr>
          <p:nvPr>
            <p:ph type="body" sz="quarter" idx="15" hasCustomPrompt="1"/>
          </p:nvPr>
        </p:nvSpPr>
        <p:spPr>
          <a:xfrm>
            <a:off x="8229599" y="1023306"/>
            <a:ext cx="3467101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9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4305299" y="1722435"/>
            <a:ext cx="3467102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0" name="Szöveg helye 14"/>
          <p:cNvSpPr>
            <a:spLocks noGrp="1"/>
          </p:cNvSpPr>
          <p:nvPr>
            <p:ph type="body" sz="quarter" idx="17" hasCustomPrompt="1"/>
          </p:nvPr>
        </p:nvSpPr>
        <p:spPr>
          <a:xfrm>
            <a:off x="8229598" y="1722435"/>
            <a:ext cx="3467102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12549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+ 2 cím + 2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604836" y="918444"/>
            <a:ext cx="11091862" cy="75882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24632"/>
            <a:ext cx="11315698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604835" y="2875822"/>
            <a:ext cx="5334001" cy="322659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6362699" y="2113689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4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6362698" y="2875823"/>
            <a:ext cx="5334001" cy="3226594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9" name="Szöveg helye 4"/>
          <p:cNvSpPr>
            <a:spLocks noGrp="1"/>
          </p:cNvSpPr>
          <p:nvPr>
            <p:ph type="body" sz="quarter" idx="15" hasCustomPrompt="1"/>
          </p:nvPr>
        </p:nvSpPr>
        <p:spPr>
          <a:xfrm>
            <a:off x="604836" y="2113689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4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62040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1048938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2102758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3956561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11736691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0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773278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700"/>
            <a:ext cx="11191874" cy="56197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563522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 + 1 cim +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11191874" cy="424983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505340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5604172"/>
            <a:ext cx="11191874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703552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ép + 2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7" y="647699"/>
            <a:ext cx="5400674" cy="424983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5" y="5053407"/>
            <a:ext cx="5400675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5604172"/>
            <a:ext cx="5400675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8" name="Kép helye 3"/>
          <p:cNvSpPr>
            <a:spLocks noGrp="1"/>
          </p:cNvSpPr>
          <p:nvPr>
            <p:ph type="pic" sz="quarter" idx="14"/>
          </p:nvPr>
        </p:nvSpPr>
        <p:spPr>
          <a:xfrm>
            <a:off x="6296026" y="647699"/>
            <a:ext cx="5400674" cy="424983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6296026" y="5053406"/>
            <a:ext cx="5400675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6296025" y="5604172"/>
            <a:ext cx="5400675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44128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ép bal + felsorol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1095376"/>
            <a:ext cx="3095623" cy="50482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165180" y="2204169"/>
            <a:ext cx="4531520" cy="2830662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endParaRPr lang="hu-HU" dirty="0">
              <a:effectLst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hu-HU" dirty="0"/>
          </a:p>
        </p:txBody>
      </p:sp>
      <p:sp>
        <p:nvSpPr>
          <p:cNvPr id="9" name="Kép helye 3"/>
          <p:cNvSpPr>
            <a:spLocks noGrp="1"/>
          </p:cNvSpPr>
          <p:nvPr>
            <p:ph type="pic" sz="quarter" idx="14"/>
          </p:nvPr>
        </p:nvSpPr>
        <p:spPr>
          <a:xfrm>
            <a:off x="3876675" y="1095375"/>
            <a:ext cx="3012279" cy="50482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057974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ép jobb + felsorol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312572" y="1095376"/>
            <a:ext cx="3095623" cy="50482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204169"/>
            <a:ext cx="4531520" cy="2830662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endParaRPr lang="hu-HU" dirty="0">
              <a:effectLst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hu-HU" dirty="0"/>
          </a:p>
        </p:txBody>
      </p:sp>
      <p:sp>
        <p:nvSpPr>
          <p:cNvPr id="9" name="Kép helye 3"/>
          <p:cNvSpPr>
            <a:spLocks noGrp="1"/>
          </p:cNvSpPr>
          <p:nvPr>
            <p:ph type="pic" sz="quarter" idx="14"/>
          </p:nvPr>
        </p:nvSpPr>
        <p:spPr>
          <a:xfrm>
            <a:off x="8684421" y="1095375"/>
            <a:ext cx="3012279" cy="50482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00704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kép + 1 cim +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703262"/>
            <a:ext cx="11191874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6" name="Kép helye 3"/>
          <p:cNvSpPr>
            <a:spLocks noGrp="1"/>
          </p:cNvSpPr>
          <p:nvPr>
            <p:ph type="pic" sz="quarter" idx="14"/>
          </p:nvPr>
        </p:nvSpPr>
        <p:spPr>
          <a:xfrm>
            <a:off x="334327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17" name="Kép helye 3"/>
          <p:cNvSpPr>
            <a:spLocks noGrp="1"/>
          </p:cNvSpPr>
          <p:nvPr>
            <p:ph type="pic" sz="quarter" idx="15"/>
          </p:nvPr>
        </p:nvSpPr>
        <p:spPr>
          <a:xfrm>
            <a:off x="621030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18" name="Kép helye 3"/>
          <p:cNvSpPr>
            <a:spLocks noGrp="1"/>
          </p:cNvSpPr>
          <p:nvPr>
            <p:ph type="pic" sz="quarter" idx="16"/>
          </p:nvPr>
        </p:nvSpPr>
        <p:spPr>
          <a:xfrm>
            <a:off x="907733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20" name="Szöveg helye 19"/>
          <p:cNvSpPr>
            <a:spLocks noGrp="1"/>
          </p:cNvSpPr>
          <p:nvPr>
            <p:ph type="body" sz="quarter" idx="17" hasCustomPrompt="1"/>
          </p:nvPr>
        </p:nvSpPr>
        <p:spPr>
          <a:xfrm>
            <a:off x="504825" y="1295399"/>
            <a:ext cx="11191875" cy="44767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hu-HU" dirty="0" err="1"/>
              <a:t>Lacinia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, </a:t>
            </a:r>
            <a:r>
              <a:rPr lang="hu-HU" dirty="0" err="1"/>
              <a:t>efficitur</a:t>
            </a:r>
            <a:r>
              <a:rPr lang="hu-HU" dirty="0"/>
              <a:t> </a:t>
            </a:r>
            <a:r>
              <a:rPr lang="hu-HU" dirty="0" err="1"/>
              <a:t>arcu</a:t>
            </a:r>
            <a:r>
              <a:rPr lang="hu-HU" dirty="0"/>
              <a:t> </a:t>
            </a:r>
            <a:r>
              <a:rPr lang="hu-HU" dirty="0" err="1"/>
              <a:t>egestas</a:t>
            </a:r>
            <a:r>
              <a:rPr lang="hu-HU" dirty="0"/>
              <a:t> </a:t>
            </a:r>
            <a:r>
              <a:rPr lang="hu-HU" dirty="0" err="1"/>
              <a:t>ullamcorper</a:t>
            </a:r>
            <a:r>
              <a:rPr lang="hu-HU" dirty="0"/>
              <a:t>, </a:t>
            </a:r>
            <a:r>
              <a:rPr lang="hu-HU" dirty="0" err="1"/>
              <a:t>Lacinia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05687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760266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6689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957807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898916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977456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08288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42376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591169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 bal + 1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6296019" y="1757516"/>
            <a:ext cx="5400675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6296018" y="2527888"/>
            <a:ext cx="5400675" cy="3295592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8"/>
          </p:nvPr>
        </p:nvSpPr>
        <p:spPr>
          <a:xfrm>
            <a:off x="504826" y="1094447"/>
            <a:ext cx="5397500" cy="47285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374127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 jobb + 1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504827" y="1757516"/>
            <a:ext cx="5400675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504826" y="2527888"/>
            <a:ext cx="5400675" cy="3295592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8" name="Kép helye 3"/>
          <p:cNvSpPr>
            <a:spLocks noGrp="1"/>
          </p:cNvSpPr>
          <p:nvPr>
            <p:ph type="pic" sz="quarter" idx="18"/>
          </p:nvPr>
        </p:nvSpPr>
        <p:spPr>
          <a:xfrm>
            <a:off x="6299200" y="1094447"/>
            <a:ext cx="5397500" cy="47285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481252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Diagram + 4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504827" y="1557463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504826" y="2210254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7" name="Diagram helye 6"/>
          <p:cNvSpPr>
            <a:spLocks noGrp="1"/>
          </p:cNvSpPr>
          <p:nvPr>
            <p:ph type="chart" sz="quarter" idx="17"/>
          </p:nvPr>
        </p:nvSpPr>
        <p:spPr>
          <a:xfrm>
            <a:off x="3922671" y="1551745"/>
            <a:ext cx="4356183" cy="38144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8" name="Szöveg helye 2"/>
          <p:cNvSpPr>
            <a:spLocks noGrp="1"/>
          </p:cNvSpPr>
          <p:nvPr>
            <p:ph type="body" sz="quarter" idx="18" hasCustomPrompt="1"/>
          </p:nvPr>
        </p:nvSpPr>
        <p:spPr>
          <a:xfrm>
            <a:off x="504827" y="3793551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9" name="Szöveg helye 14"/>
          <p:cNvSpPr>
            <a:spLocks noGrp="1"/>
          </p:cNvSpPr>
          <p:nvPr>
            <p:ph type="body" sz="quarter" idx="19" hasCustomPrompt="1"/>
          </p:nvPr>
        </p:nvSpPr>
        <p:spPr>
          <a:xfrm>
            <a:off x="504826" y="4448225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0" name="Szöveg helye 2"/>
          <p:cNvSpPr>
            <a:spLocks noGrp="1"/>
          </p:cNvSpPr>
          <p:nvPr>
            <p:ph type="body" sz="quarter" idx="20" hasCustomPrompt="1"/>
          </p:nvPr>
        </p:nvSpPr>
        <p:spPr>
          <a:xfrm>
            <a:off x="8438046" y="1557463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4" name="Szöveg helye 14"/>
          <p:cNvSpPr>
            <a:spLocks noGrp="1"/>
          </p:cNvSpPr>
          <p:nvPr>
            <p:ph type="body" sz="quarter" idx="21" hasCustomPrompt="1"/>
          </p:nvPr>
        </p:nvSpPr>
        <p:spPr>
          <a:xfrm>
            <a:off x="8438046" y="2210253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5" name="Szöveg helye 2"/>
          <p:cNvSpPr>
            <a:spLocks noGrp="1"/>
          </p:cNvSpPr>
          <p:nvPr>
            <p:ph type="body" sz="quarter" idx="22" hasCustomPrompt="1"/>
          </p:nvPr>
        </p:nvSpPr>
        <p:spPr>
          <a:xfrm>
            <a:off x="8438046" y="3793550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6" name="Szöveg helye 14"/>
          <p:cNvSpPr>
            <a:spLocks noGrp="1"/>
          </p:cNvSpPr>
          <p:nvPr>
            <p:ph type="body" sz="quarter" idx="23" hasCustomPrompt="1"/>
          </p:nvPr>
        </p:nvSpPr>
        <p:spPr>
          <a:xfrm>
            <a:off x="8438046" y="4448224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785853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kö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840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wifi_j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3422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négyze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56498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háromszö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58081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róoldal_0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838200" y="2714325"/>
            <a:ext cx="9144000" cy="80615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hu-HU" dirty="0">
                <a:effectLst/>
              </a:rPr>
              <a:t>Köszönöm a 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243064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áció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 userDrawn="1"/>
        </p:nvSpPr>
        <p:spPr>
          <a:xfrm>
            <a:off x="742949" y="1524000"/>
            <a:ext cx="1094422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800" dirty="0">
                <a:latin typeface="+mj-lt"/>
              </a:rPr>
              <a:t>A prezentációban a gördülékeny használhatóság érdekében egy minden rendszeren megtalálható alap betűtípus van beállítva.</a:t>
            </a:r>
            <a:r>
              <a:rPr lang="hu-HU" sz="1800" baseline="0" dirty="0">
                <a:latin typeface="+mj-lt"/>
              </a:rPr>
              <a:t> </a:t>
            </a:r>
            <a:r>
              <a:rPr lang="hu-HU" sz="1800" dirty="0">
                <a:latin typeface="+mj-lt"/>
              </a:rPr>
              <a:t>Amennyiben mód van rá, az arculati betűtípus alkalmazandó, amely letöltés és telepítés után használható.</a:t>
            </a:r>
          </a:p>
          <a:p>
            <a:r>
              <a:rPr lang="hu-HU" sz="1800" dirty="0"/>
              <a:t> </a:t>
            </a:r>
          </a:p>
          <a:p>
            <a:r>
              <a:rPr lang="hu-HU" sz="1800" dirty="0">
                <a:solidFill>
                  <a:schemeClr val="accent2"/>
                </a:solidFill>
                <a:latin typeface="+mj-lt"/>
              </a:rPr>
              <a:t>Figyelem! Az arculati betűtípus csak abban az esetben működik különböző számítógépeken, ha az mindegyiken telepítve van.</a:t>
            </a:r>
          </a:p>
          <a:p>
            <a:endParaRPr lang="hu-HU" sz="1800" dirty="0">
              <a:solidFill>
                <a:schemeClr val="accent1"/>
              </a:solidFill>
              <a:latin typeface="+mj-lt"/>
            </a:endParaRPr>
          </a:p>
          <a:p>
            <a:r>
              <a:rPr lang="hu-HU" sz="1800" dirty="0">
                <a:latin typeface="+mj-lt"/>
              </a:rPr>
              <a:t>Ha a prezentáció már nem módosul, exportáljon belőle </a:t>
            </a:r>
            <a:r>
              <a:rPr lang="hu-HU" sz="1800" dirty="0" err="1">
                <a:latin typeface="+mj-lt"/>
              </a:rPr>
              <a:t>pdf</a:t>
            </a:r>
            <a:r>
              <a:rPr lang="hu-HU" sz="1800" dirty="0">
                <a:latin typeface="+mj-lt"/>
              </a:rPr>
              <a:t>-et.</a:t>
            </a:r>
          </a:p>
          <a:p>
            <a:endParaRPr lang="hu-HU" dirty="0">
              <a:latin typeface="+mj-lt"/>
            </a:endParaRPr>
          </a:p>
          <a:p>
            <a:r>
              <a:rPr lang="hu-HU" b="1" dirty="0">
                <a:solidFill>
                  <a:schemeClr val="accent2"/>
                </a:solidFill>
                <a:latin typeface="+mj-lt"/>
              </a:rPr>
              <a:t>A fontkészlet az alábbi linken letölthető:</a:t>
            </a:r>
          </a:p>
          <a:p>
            <a:r>
              <a:rPr lang="hu-HU" b="1" dirty="0">
                <a:solidFill>
                  <a:schemeClr val="accent1"/>
                </a:solidFill>
                <a:latin typeface="+mj-lt"/>
                <a:hlinkClick r:id="rId3"/>
              </a:rPr>
              <a:t>https://fonts.google.com/specimen/Prompt</a:t>
            </a:r>
            <a:endParaRPr lang="hu-HU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97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222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92" r:id="rId4"/>
    <p:sldLayoutId id="2147483693" r:id="rId5"/>
    <p:sldLayoutId id="2147483670" r:id="rId6"/>
    <p:sldLayoutId id="2147483677" r:id="rId7"/>
    <p:sldLayoutId id="2147483671" r:id="rId8"/>
    <p:sldLayoutId id="2147483674" r:id="rId9"/>
    <p:sldLayoutId id="2147483675" r:id="rId10"/>
    <p:sldLayoutId id="2147483676" r:id="rId11"/>
    <p:sldLayoutId id="2147483673" r:id="rId12"/>
    <p:sldLayoutId id="2147483706" r:id="rId13"/>
    <p:sldLayoutId id="2147483707" r:id="rId14"/>
    <p:sldLayoutId id="2147483708" r:id="rId15"/>
    <p:sldLayoutId id="2147483672" r:id="rId16"/>
    <p:sldLayoutId id="2147483678" r:id="rId17"/>
    <p:sldLayoutId id="2147483680" r:id="rId18"/>
    <p:sldLayoutId id="2147483681" r:id="rId19"/>
    <p:sldLayoutId id="2147483685" r:id="rId20"/>
    <p:sldLayoutId id="2147483694" r:id="rId21"/>
    <p:sldLayoutId id="2147483684" r:id="rId22"/>
    <p:sldLayoutId id="2147483682" r:id="rId23"/>
    <p:sldLayoutId id="2147483696" r:id="rId24"/>
    <p:sldLayoutId id="2147483697" r:id="rId25"/>
    <p:sldLayoutId id="2147483698" r:id="rId26"/>
    <p:sldLayoutId id="2147483691" r:id="rId27"/>
    <p:sldLayoutId id="2147483699" r:id="rId28"/>
    <p:sldLayoutId id="2147483700" r:id="rId29"/>
    <p:sldLayoutId id="2147483701" r:id="rId30"/>
    <p:sldLayoutId id="2147483686" r:id="rId31"/>
    <p:sldLayoutId id="2147483695" r:id="rId32"/>
    <p:sldLayoutId id="2147483687" r:id="rId33"/>
    <p:sldLayoutId id="2147483704" r:id="rId34"/>
    <p:sldLayoutId id="2147483705" r:id="rId35"/>
    <p:sldLayoutId id="2147483703" r:id="rId36"/>
    <p:sldLayoutId id="2147483702" r:id="rId37"/>
    <p:sldLayoutId id="2147483688" r:id="rId38"/>
    <p:sldLayoutId id="2147483690" r:id="rId3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Bemutató az integráció működéséről és a felhasználói folyamatról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2026.07.16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Várkonyi-Bán Kata</a:t>
            </a:r>
          </a:p>
        </p:txBody>
      </p:sp>
    </p:spTree>
    <p:extLst>
      <p:ext uri="{BB962C8B-B14F-4D97-AF65-F5344CB8AC3E}">
        <p14:creationId xmlns:p14="http://schemas.microsoft.com/office/powerpoint/2010/main" val="76001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3BD04543-2969-2544-D047-B233FE412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00" y="1809794"/>
            <a:ext cx="11614573" cy="4469086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93913" y="1012908"/>
            <a:ext cx="4614864" cy="432991"/>
          </a:xfrm>
        </p:spPr>
        <p:txBody>
          <a:bodyPr/>
          <a:lstStyle/>
          <a:p>
            <a:r>
              <a:rPr lang="hu-HU" dirty="0"/>
              <a:t>Az integráció áttekintése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</p:txBody>
      </p:sp>
      <p:sp>
        <p:nvSpPr>
          <p:cNvPr id="26" name="Szövegdoboz 25">
            <a:extLst>
              <a:ext uri="{FF2B5EF4-FFF2-40B4-BE49-F238E27FC236}">
                <a16:creationId xmlns:a16="http://schemas.microsoft.com/office/drawing/2014/main" id="{3523FF4A-ED31-DDA6-9C7F-FECB81CC63FF}"/>
              </a:ext>
            </a:extLst>
          </p:cNvPr>
          <p:cNvSpPr txBox="1"/>
          <p:nvPr/>
        </p:nvSpPr>
        <p:spPr>
          <a:xfrm>
            <a:off x="487017" y="2263551"/>
            <a:ext cx="235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>
                <a:solidFill>
                  <a:schemeClr val="tx2"/>
                </a:solidFill>
              </a:rPr>
              <a:t>Rendszerkapcsolat</a:t>
            </a:r>
          </a:p>
        </p:txBody>
      </p:sp>
      <p:sp>
        <p:nvSpPr>
          <p:cNvPr id="27" name="Szövegdoboz 26">
            <a:extLst>
              <a:ext uri="{FF2B5EF4-FFF2-40B4-BE49-F238E27FC236}">
                <a16:creationId xmlns:a16="http://schemas.microsoft.com/office/drawing/2014/main" id="{E626E986-4A2E-6F81-47FC-BA8C0E0554C0}"/>
              </a:ext>
            </a:extLst>
          </p:cNvPr>
          <p:cNvSpPr txBox="1"/>
          <p:nvPr/>
        </p:nvSpPr>
        <p:spPr>
          <a:xfrm>
            <a:off x="3280376" y="2263552"/>
            <a:ext cx="2646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>
                <a:solidFill>
                  <a:schemeClr val="tx2"/>
                </a:solidFill>
              </a:rPr>
              <a:t>Tananyagok kezelése</a:t>
            </a:r>
          </a:p>
        </p:txBody>
      </p:sp>
      <p:sp>
        <p:nvSpPr>
          <p:cNvPr id="28" name="Szövegdoboz 27">
            <a:extLst>
              <a:ext uri="{FF2B5EF4-FFF2-40B4-BE49-F238E27FC236}">
                <a16:creationId xmlns:a16="http://schemas.microsoft.com/office/drawing/2014/main" id="{5903672E-3E78-49E4-8D9E-7C2F72929F9C}"/>
              </a:ext>
            </a:extLst>
          </p:cNvPr>
          <p:cNvSpPr txBox="1"/>
          <p:nvPr/>
        </p:nvSpPr>
        <p:spPr>
          <a:xfrm>
            <a:off x="6162493" y="2094274"/>
            <a:ext cx="2773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>
                <a:solidFill>
                  <a:schemeClr val="tx2"/>
                </a:solidFill>
              </a:rPr>
              <a:t>Hallgatói </a:t>
            </a:r>
            <a:br>
              <a:rPr lang="hu-HU" sz="2000" dirty="0">
                <a:solidFill>
                  <a:schemeClr val="tx2"/>
                </a:solidFill>
              </a:rPr>
            </a:br>
            <a:r>
              <a:rPr lang="hu-HU" sz="2000" dirty="0">
                <a:solidFill>
                  <a:schemeClr val="tx2"/>
                </a:solidFill>
              </a:rPr>
              <a:t>tananyag-elérés</a:t>
            </a:r>
          </a:p>
        </p:txBody>
      </p:sp>
      <p:sp>
        <p:nvSpPr>
          <p:cNvPr id="29" name="Szövegdoboz 28">
            <a:extLst>
              <a:ext uri="{FF2B5EF4-FFF2-40B4-BE49-F238E27FC236}">
                <a16:creationId xmlns:a16="http://schemas.microsoft.com/office/drawing/2014/main" id="{C1562B4E-97E2-2ED9-D2D8-78F2EEA42F62}"/>
              </a:ext>
            </a:extLst>
          </p:cNvPr>
          <p:cNvSpPr txBox="1"/>
          <p:nvPr/>
        </p:nvSpPr>
        <p:spPr>
          <a:xfrm>
            <a:off x="9147314" y="2263551"/>
            <a:ext cx="2680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>
                <a:solidFill>
                  <a:schemeClr val="tx2"/>
                </a:solidFill>
              </a:rPr>
              <a:t>Eredmény-visszaírás</a:t>
            </a:r>
          </a:p>
        </p:txBody>
      </p:sp>
      <p:sp>
        <p:nvSpPr>
          <p:cNvPr id="30" name="Szövegdoboz 29">
            <a:extLst>
              <a:ext uri="{FF2B5EF4-FFF2-40B4-BE49-F238E27FC236}">
                <a16:creationId xmlns:a16="http://schemas.microsoft.com/office/drawing/2014/main" id="{B062C77E-EB77-CB54-A186-BAB7EB8FCF35}"/>
              </a:ext>
            </a:extLst>
          </p:cNvPr>
          <p:cNvSpPr txBox="1"/>
          <p:nvPr/>
        </p:nvSpPr>
        <p:spPr>
          <a:xfrm>
            <a:off x="298173" y="3429000"/>
            <a:ext cx="285253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 err="1">
                <a:solidFill>
                  <a:srgbClr val="000000"/>
                </a:solidFill>
              </a:rPr>
              <a:t>Sylora</a:t>
            </a:r>
            <a:r>
              <a:rPr lang="hu-HU" sz="1400" dirty="0">
                <a:solidFill>
                  <a:srgbClr val="000000"/>
                </a:solidFill>
              </a:rPr>
              <a:t> kapcsolat konfigurálása</a:t>
            </a:r>
            <a:br>
              <a:rPr lang="hu-HU" sz="1400" dirty="0">
                <a:solidFill>
                  <a:srgbClr val="000000"/>
                </a:solidFill>
              </a:rPr>
            </a:br>
            <a:endParaRPr lang="hu-HU" sz="140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 err="1">
                <a:solidFill>
                  <a:srgbClr val="000000"/>
                </a:solidFill>
              </a:rPr>
              <a:t>Neptun</a:t>
            </a:r>
            <a:r>
              <a:rPr lang="hu-HU" sz="1400" dirty="0">
                <a:solidFill>
                  <a:srgbClr val="000000"/>
                </a:solidFill>
              </a:rPr>
              <a:t> és </a:t>
            </a:r>
            <a:r>
              <a:rPr lang="hu-HU" sz="1400" dirty="0" err="1">
                <a:solidFill>
                  <a:srgbClr val="000000"/>
                </a:solidFill>
              </a:rPr>
              <a:t>Sylora</a:t>
            </a:r>
            <a:r>
              <a:rPr lang="hu-HU" sz="1400" dirty="0">
                <a:solidFill>
                  <a:srgbClr val="000000"/>
                </a:solidFill>
              </a:rPr>
              <a:t> szervezeti egység megfeleltetés</a:t>
            </a:r>
          </a:p>
        </p:txBody>
      </p:sp>
      <p:sp>
        <p:nvSpPr>
          <p:cNvPr id="31" name="Szövegdoboz 30">
            <a:extLst>
              <a:ext uri="{FF2B5EF4-FFF2-40B4-BE49-F238E27FC236}">
                <a16:creationId xmlns:a16="http://schemas.microsoft.com/office/drawing/2014/main" id="{CB31D452-7EF2-64EA-856F-AE8A4D858A0E}"/>
              </a:ext>
            </a:extLst>
          </p:cNvPr>
          <p:cNvSpPr txBox="1"/>
          <p:nvPr/>
        </p:nvSpPr>
        <p:spPr>
          <a:xfrm>
            <a:off x="3253203" y="3188292"/>
            <a:ext cx="26738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 err="1">
                <a:solidFill>
                  <a:srgbClr val="000000"/>
                </a:solidFill>
              </a:rPr>
              <a:t>Sylora</a:t>
            </a:r>
            <a:r>
              <a:rPr lang="hu-HU" sz="1400" dirty="0">
                <a:solidFill>
                  <a:srgbClr val="000000"/>
                </a:solidFill>
              </a:rPr>
              <a:t> kurzusok szinkronizálása </a:t>
            </a:r>
            <a:r>
              <a:rPr lang="hu-HU" sz="1400" dirty="0" err="1">
                <a:solidFill>
                  <a:srgbClr val="000000"/>
                </a:solidFill>
              </a:rPr>
              <a:t>Neptunba</a:t>
            </a:r>
            <a:br>
              <a:rPr lang="hu-HU" sz="1400" dirty="0">
                <a:solidFill>
                  <a:srgbClr val="000000"/>
                </a:solidFill>
              </a:rPr>
            </a:br>
            <a:endParaRPr lang="hu-HU" sz="140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Tananyag hozzárendelése tárgyhoz és kurzushoz</a:t>
            </a:r>
            <a:br>
              <a:rPr lang="hu-HU" sz="1400" dirty="0">
                <a:solidFill>
                  <a:srgbClr val="000000"/>
                </a:solidFill>
              </a:rPr>
            </a:br>
            <a:endParaRPr lang="hu-HU" sz="140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Új tananyag típus: </a:t>
            </a:r>
            <a:r>
              <a:rPr lang="hu-HU" sz="1400" dirty="0" err="1">
                <a:solidFill>
                  <a:srgbClr val="000000"/>
                </a:solidFill>
              </a:rPr>
              <a:t>Sylora</a:t>
            </a:r>
            <a:r>
              <a:rPr lang="hu-HU" sz="1400" dirty="0">
                <a:solidFill>
                  <a:srgbClr val="000000"/>
                </a:solidFill>
              </a:rPr>
              <a:t> kurzus</a:t>
            </a:r>
          </a:p>
        </p:txBody>
      </p:sp>
      <p:sp>
        <p:nvSpPr>
          <p:cNvPr id="32" name="Szövegdoboz 31">
            <a:extLst>
              <a:ext uri="{FF2B5EF4-FFF2-40B4-BE49-F238E27FC236}">
                <a16:creationId xmlns:a16="http://schemas.microsoft.com/office/drawing/2014/main" id="{BD7B6087-3106-A017-004C-970282BF6879}"/>
              </a:ext>
            </a:extLst>
          </p:cNvPr>
          <p:cNvSpPr txBox="1"/>
          <p:nvPr/>
        </p:nvSpPr>
        <p:spPr>
          <a:xfrm>
            <a:off x="6182371" y="3158475"/>
            <a:ext cx="2673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Hallgatói felületeken</a:t>
            </a:r>
            <a:br>
              <a:rPr lang="hu-HU" sz="1400" dirty="0">
                <a:solidFill>
                  <a:srgbClr val="000000"/>
                </a:solidFill>
              </a:rPr>
            </a:br>
            <a:endParaRPr lang="hu-HU" sz="140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Tananyag </a:t>
            </a:r>
            <a:r>
              <a:rPr lang="hu-HU" sz="1400" dirty="0" err="1">
                <a:solidFill>
                  <a:srgbClr val="000000"/>
                </a:solidFill>
              </a:rPr>
              <a:t>Neptunból</a:t>
            </a:r>
            <a:r>
              <a:rPr lang="hu-HU" sz="1400" dirty="0">
                <a:solidFill>
                  <a:srgbClr val="000000"/>
                </a:solidFill>
              </a:rPr>
              <a:t> indítható</a:t>
            </a:r>
            <a:br>
              <a:rPr lang="hu-HU" sz="1400" dirty="0">
                <a:solidFill>
                  <a:srgbClr val="000000"/>
                </a:solidFill>
              </a:rPr>
            </a:br>
            <a:endParaRPr lang="hu-HU" sz="140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Tanulás a </a:t>
            </a:r>
            <a:r>
              <a:rPr lang="hu-HU" sz="1400" dirty="0" err="1">
                <a:solidFill>
                  <a:srgbClr val="000000"/>
                </a:solidFill>
              </a:rPr>
              <a:t>Syloraban</a:t>
            </a:r>
            <a:endParaRPr lang="hu-HU" sz="1400" dirty="0">
              <a:solidFill>
                <a:srgbClr val="000000"/>
              </a:solidFill>
            </a:endParaRPr>
          </a:p>
        </p:txBody>
      </p:sp>
      <p:sp>
        <p:nvSpPr>
          <p:cNvPr id="33" name="Szövegdoboz 32">
            <a:extLst>
              <a:ext uri="{FF2B5EF4-FFF2-40B4-BE49-F238E27FC236}">
                <a16:creationId xmlns:a16="http://schemas.microsoft.com/office/drawing/2014/main" id="{AB7BB633-6793-85CC-42A8-70C9FE00575A}"/>
              </a:ext>
            </a:extLst>
          </p:cNvPr>
          <p:cNvSpPr txBox="1"/>
          <p:nvPr/>
        </p:nvSpPr>
        <p:spPr>
          <a:xfrm>
            <a:off x="9162569" y="3188292"/>
            <a:ext cx="2673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Azonnali eredményszinkronizáció</a:t>
            </a:r>
            <a:br>
              <a:rPr lang="hu-HU" sz="1400" dirty="0">
                <a:solidFill>
                  <a:srgbClr val="000000"/>
                </a:solidFill>
              </a:rPr>
            </a:br>
            <a:endParaRPr lang="hu-HU" sz="140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rgbClr val="000000"/>
                </a:solidFill>
              </a:rPr>
              <a:t>Eredmények megtekintése a </a:t>
            </a:r>
            <a:r>
              <a:rPr lang="hu-HU" sz="1400" dirty="0" err="1">
                <a:solidFill>
                  <a:srgbClr val="000000"/>
                </a:solidFill>
              </a:rPr>
              <a:t>Neptun</a:t>
            </a:r>
            <a:r>
              <a:rPr lang="hu-HU" sz="1400" dirty="0">
                <a:solidFill>
                  <a:srgbClr val="000000"/>
                </a:solidFill>
              </a:rPr>
              <a:t> különböző felületein</a:t>
            </a:r>
          </a:p>
        </p:txBody>
      </p:sp>
    </p:spTree>
    <p:extLst>
      <p:ext uri="{BB962C8B-B14F-4D97-AF65-F5344CB8AC3E}">
        <p14:creationId xmlns:p14="http://schemas.microsoft.com/office/powerpoint/2010/main" val="4101522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Kép 41">
            <a:extLst>
              <a:ext uri="{FF2B5EF4-FFF2-40B4-BE49-F238E27FC236}">
                <a16:creationId xmlns:a16="http://schemas.microsoft.com/office/drawing/2014/main" id="{533EC937-CC69-BC88-8A61-93543CBCB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1344" cy="6105525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B7344466-10B8-DBCB-6233-AEA6AB1D4D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355C26CC-FDC3-1CDC-6635-C9F49ED604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sp>
        <p:nvSpPr>
          <p:cNvPr id="17" name="Cím 1">
            <a:extLst>
              <a:ext uri="{FF2B5EF4-FFF2-40B4-BE49-F238E27FC236}">
                <a16:creationId xmlns:a16="http://schemas.microsoft.com/office/drawing/2014/main" id="{AAAD3990-E281-F4E0-AB9A-D1768E266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4" y="919757"/>
            <a:ext cx="4614864" cy="432991"/>
          </a:xfrm>
        </p:spPr>
        <p:txBody>
          <a:bodyPr/>
          <a:lstStyle/>
          <a:p>
            <a:r>
              <a:rPr lang="hu-HU" dirty="0" err="1"/>
              <a:t>Neptun</a:t>
            </a:r>
            <a:r>
              <a:rPr lang="hu-HU" dirty="0"/>
              <a:t> – </a:t>
            </a:r>
            <a:r>
              <a:rPr lang="hu-HU" dirty="0" err="1"/>
              <a:t>Sylora</a:t>
            </a:r>
            <a:r>
              <a:rPr lang="hu-HU" dirty="0"/>
              <a:t> folyamat</a:t>
            </a:r>
          </a:p>
        </p:txBody>
      </p:sp>
      <p:sp>
        <p:nvSpPr>
          <p:cNvPr id="18" name="Szövegdoboz 17">
            <a:extLst>
              <a:ext uri="{FF2B5EF4-FFF2-40B4-BE49-F238E27FC236}">
                <a16:creationId xmlns:a16="http://schemas.microsoft.com/office/drawing/2014/main" id="{1815D6FD-0B1E-44B8-08CB-3530F590E97F}"/>
              </a:ext>
            </a:extLst>
          </p:cNvPr>
          <p:cNvSpPr txBox="1"/>
          <p:nvPr/>
        </p:nvSpPr>
        <p:spPr>
          <a:xfrm>
            <a:off x="1382364" y="2208322"/>
            <a:ext cx="17062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 err="1">
                <a:solidFill>
                  <a:srgbClr val="000000"/>
                </a:solidFill>
              </a:rPr>
              <a:t>Sylora</a:t>
            </a:r>
            <a:r>
              <a:rPr lang="hu-HU" sz="1100" dirty="0">
                <a:solidFill>
                  <a:srgbClr val="000000"/>
                </a:solidFill>
              </a:rPr>
              <a:t> kurzus – </a:t>
            </a:r>
            <a:br>
              <a:rPr lang="hu-HU" sz="1100" dirty="0">
                <a:solidFill>
                  <a:srgbClr val="000000"/>
                </a:solidFill>
              </a:rPr>
            </a:br>
            <a:r>
              <a:rPr lang="hu-HU" sz="1100" dirty="0" err="1">
                <a:solidFill>
                  <a:srgbClr val="000000"/>
                </a:solidFill>
              </a:rPr>
              <a:t>Neptun</a:t>
            </a:r>
            <a:r>
              <a:rPr lang="hu-HU" sz="1100" dirty="0">
                <a:solidFill>
                  <a:srgbClr val="000000"/>
                </a:solidFill>
              </a:rPr>
              <a:t> tananyag szinkron (manuális)</a:t>
            </a:r>
          </a:p>
        </p:txBody>
      </p:sp>
      <p:sp>
        <p:nvSpPr>
          <p:cNvPr id="20" name="Szövegdoboz 19">
            <a:extLst>
              <a:ext uri="{FF2B5EF4-FFF2-40B4-BE49-F238E27FC236}">
                <a16:creationId xmlns:a16="http://schemas.microsoft.com/office/drawing/2014/main" id="{0FDD3D9F-DD3F-8A3A-7A73-1F7DE9EE5876}"/>
              </a:ext>
            </a:extLst>
          </p:cNvPr>
          <p:cNvSpPr txBox="1"/>
          <p:nvPr/>
        </p:nvSpPr>
        <p:spPr>
          <a:xfrm>
            <a:off x="1408298" y="3003981"/>
            <a:ext cx="17062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Tárgy/Kurzus/</a:t>
            </a:r>
            <a:br>
              <a:rPr lang="hu-HU" sz="1100" dirty="0">
                <a:solidFill>
                  <a:srgbClr val="000000"/>
                </a:solidFill>
              </a:rPr>
            </a:br>
            <a:r>
              <a:rPr lang="hu-HU" sz="1100" dirty="0">
                <a:solidFill>
                  <a:srgbClr val="000000"/>
                </a:solidFill>
              </a:rPr>
              <a:t>Tananyag összerendelés</a:t>
            </a:r>
          </a:p>
        </p:txBody>
      </p:sp>
      <p:sp>
        <p:nvSpPr>
          <p:cNvPr id="22" name="Szövegdoboz 21">
            <a:extLst>
              <a:ext uri="{FF2B5EF4-FFF2-40B4-BE49-F238E27FC236}">
                <a16:creationId xmlns:a16="http://schemas.microsoft.com/office/drawing/2014/main" id="{6C3766B0-0B1A-6C6C-DE59-6D1B58ED5943}"/>
              </a:ext>
            </a:extLst>
          </p:cNvPr>
          <p:cNvSpPr txBox="1"/>
          <p:nvPr/>
        </p:nvSpPr>
        <p:spPr>
          <a:xfrm>
            <a:off x="5818674" y="3762495"/>
            <a:ext cx="17062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Tananyag indítás </a:t>
            </a:r>
            <a:r>
              <a:rPr lang="hu-HU" sz="1100" dirty="0" err="1">
                <a:solidFill>
                  <a:srgbClr val="000000"/>
                </a:solidFill>
              </a:rPr>
              <a:t>Neptunból</a:t>
            </a:r>
            <a:r>
              <a:rPr lang="hu-HU" sz="1100" dirty="0">
                <a:solidFill>
                  <a:srgbClr val="000000"/>
                </a:solidFill>
              </a:rPr>
              <a:t>, tanulás </a:t>
            </a:r>
            <a:r>
              <a:rPr lang="hu-HU" sz="1100" dirty="0" err="1">
                <a:solidFill>
                  <a:srgbClr val="000000"/>
                </a:solidFill>
              </a:rPr>
              <a:t>Sylorában</a:t>
            </a:r>
            <a:endParaRPr lang="hu-HU" sz="1100" dirty="0">
              <a:solidFill>
                <a:srgbClr val="000000"/>
              </a:solidFill>
            </a:endParaRPr>
          </a:p>
        </p:txBody>
      </p:sp>
      <p:sp>
        <p:nvSpPr>
          <p:cNvPr id="23" name="Szövegdoboz 22">
            <a:extLst>
              <a:ext uri="{FF2B5EF4-FFF2-40B4-BE49-F238E27FC236}">
                <a16:creationId xmlns:a16="http://schemas.microsoft.com/office/drawing/2014/main" id="{97F88B86-6BE5-EFA2-AB89-838B32B6E6CC}"/>
              </a:ext>
            </a:extLst>
          </p:cNvPr>
          <p:cNvSpPr txBox="1"/>
          <p:nvPr/>
        </p:nvSpPr>
        <p:spPr>
          <a:xfrm>
            <a:off x="10137176" y="3875708"/>
            <a:ext cx="17062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Tananyag lejátszás, eredményszámítás</a:t>
            </a:r>
          </a:p>
        </p:txBody>
      </p:sp>
      <p:sp>
        <p:nvSpPr>
          <p:cNvPr id="24" name="Szövegdoboz 23">
            <a:extLst>
              <a:ext uri="{FF2B5EF4-FFF2-40B4-BE49-F238E27FC236}">
                <a16:creationId xmlns:a16="http://schemas.microsoft.com/office/drawing/2014/main" id="{6A69CF8D-43CF-0651-BA70-9532B78555C5}"/>
              </a:ext>
            </a:extLst>
          </p:cNvPr>
          <p:cNvSpPr txBox="1"/>
          <p:nvPr/>
        </p:nvSpPr>
        <p:spPr>
          <a:xfrm>
            <a:off x="7905338" y="4549460"/>
            <a:ext cx="17062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Eredmény szinkron (azonnali vagy ütemezett)</a:t>
            </a:r>
          </a:p>
        </p:txBody>
      </p:sp>
      <p:sp>
        <p:nvSpPr>
          <p:cNvPr id="25" name="Szövegdoboz 24">
            <a:extLst>
              <a:ext uri="{FF2B5EF4-FFF2-40B4-BE49-F238E27FC236}">
                <a16:creationId xmlns:a16="http://schemas.microsoft.com/office/drawing/2014/main" id="{8D9141D9-EC7B-E5AA-1CCC-2CFF392CFE0D}"/>
              </a:ext>
            </a:extLst>
          </p:cNvPr>
          <p:cNvSpPr txBox="1"/>
          <p:nvPr/>
        </p:nvSpPr>
        <p:spPr>
          <a:xfrm>
            <a:off x="5770412" y="5430791"/>
            <a:ext cx="14147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Eredmények megtekintése</a:t>
            </a:r>
          </a:p>
        </p:txBody>
      </p:sp>
      <p:sp>
        <p:nvSpPr>
          <p:cNvPr id="26" name="Szövegdoboz 25">
            <a:extLst>
              <a:ext uri="{FF2B5EF4-FFF2-40B4-BE49-F238E27FC236}">
                <a16:creationId xmlns:a16="http://schemas.microsoft.com/office/drawing/2014/main" id="{BB834F7C-BDF0-8AAF-FC29-26B095D45366}"/>
              </a:ext>
            </a:extLst>
          </p:cNvPr>
          <p:cNvSpPr txBox="1"/>
          <p:nvPr/>
        </p:nvSpPr>
        <p:spPr>
          <a:xfrm>
            <a:off x="3592100" y="5430791"/>
            <a:ext cx="14147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Eredmények megtekintése</a:t>
            </a:r>
          </a:p>
        </p:txBody>
      </p:sp>
      <p:sp>
        <p:nvSpPr>
          <p:cNvPr id="27" name="Szövegdoboz 26">
            <a:extLst>
              <a:ext uri="{FF2B5EF4-FFF2-40B4-BE49-F238E27FC236}">
                <a16:creationId xmlns:a16="http://schemas.microsoft.com/office/drawing/2014/main" id="{C2549D33-42A2-D845-DD09-9AE865673142}"/>
              </a:ext>
            </a:extLst>
          </p:cNvPr>
          <p:cNvSpPr txBox="1"/>
          <p:nvPr/>
        </p:nvSpPr>
        <p:spPr>
          <a:xfrm>
            <a:off x="1417823" y="5430792"/>
            <a:ext cx="14147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Eredmények megtekintése</a:t>
            </a:r>
          </a:p>
        </p:txBody>
      </p:sp>
      <p:sp>
        <p:nvSpPr>
          <p:cNvPr id="28" name="Szövegdoboz 27">
            <a:extLst>
              <a:ext uri="{FF2B5EF4-FFF2-40B4-BE49-F238E27FC236}">
                <a16:creationId xmlns:a16="http://schemas.microsoft.com/office/drawing/2014/main" id="{66505425-88EE-2D4D-8A5E-F6C7D5FDE1ED}"/>
              </a:ext>
            </a:extLst>
          </p:cNvPr>
          <p:cNvSpPr txBox="1"/>
          <p:nvPr/>
        </p:nvSpPr>
        <p:spPr>
          <a:xfrm>
            <a:off x="7914863" y="2195142"/>
            <a:ext cx="17062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 err="1">
                <a:solidFill>
                  <a:srgbClr val="000000"/>
                </a:solidFill>
              </a:rPr>
              <a:t>Sylora</a:t>
            </a:r>
            <a:r>
              <a:rPr lang="hu-HU" sz="1100" dirty="0">
                <a:solidFill>
                  <a:srgbClr val="000000"/>
                </a:solidFill>
              </a:rPr>
              <a:t> kurzus – </a:t>
            </a:r>
            <a:br>
              <a:rPr lang="hu-HU" sz="1100" dirty="0">
                <a:solidFill>
                  <a:srgbClr val="000000"/>
                </a:solidFill>
              </a:rPr>
            </a:br>
            <a:r>
              <a:rPr lang="hu-HU" sz="1100" dirty="0" err="1">
                <a:solidFill>
                  <a:srgbClr val="000000"/>
                </a:solidFill>
              </a:rPr>
              <a:t>Neptun</a:t>
            </a:r>
            <a:r>
              <a:rPr lang="hu-HU" sz="1100" dirty="0">
                <a:solidFill>
                  <a:srgbClr val="000000"/>
                </a:solidFill>
              </a:rPr>
              <a:t> tananyag szinkron (ütemezett)</a:t>
            </a:r>
          </a:p>
        </p:txBody>
      </p:sp>
      <p:sp>
        <p:nvSpPr>
          <p:cNvPr id="29" name="Szövegdoboz 28">
            <a:extLst>
              <a:ext uri="{FF2B5EF4-FFF2-40B4-BE49-F238E27FC236}">
                <a16:creationId xmlns:a16="http://schemas.microsoft.com/office/drawing/2014/main" id="{FA9E57F4-1C53-4F69-00BD-C725ACB209F4}"/>
              </a:ext>
            </a:extLst>
          </p:cNvPr>
          <p:cNvSpPr txBox="1"/>
          <p:nvPr/>
        </p:nvSpPr>
        <p:spPr>
          <a:xfrm>
            <a:off x="3592100" y="3003981"/>
            <a:ext cx="17062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00000"/>
                </a:solidFill>
              </a:rPr>
              <a:t>Tárgy/Kurzus/</a:t>
            </a:r>
            <a:br>
              <a:rPr lang="hu-HU" sz="1100" dirty="0">
                <a:solidFill>
                  <a:srgbClr val="000000"/>
                </a:solidFill>
              </a:rPr>
            </a:br>
            <a:r>
              <a:rPr lang="hu-HU" sz="1100" dirty="0">
                <a:solidFill>
                  <a:srgbClr val="000000"/>
                </a:solidFill>
              </a:rPr>
              <a:t>Tananyag összerendelés</a:t>
            </a:r>
          </a:p>
        </p:txBody>
      </p:sp>
      <p:sp>
        <p:nvSpPr>
          <p:cNvPr id="30" name="Szövegdoboz 29">
            <a:extLst>
              <a:ext uri="{FF2B5EF4-FFF2-40B4-BE49-F238E27FC236}">
                <a16:creationId xmlns:a16="http://schemas.microsoft.com/office/drawing/2014/main" id="{259AEAD2-A81F-93AA-E127-BE78540EDF90}"/>
              </a:ext>
            </a:extLst>
          </p:cNvPr>
          <p:cNvSpPr txBox="1"/>
          <p:nvPr/>
        </p:nvSpPr>
        <p:spPr>
          <a:xfrm>
            <a:off x="1092999" y="1691838"/>
            <a:ext cx="170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Adminisztrátor</a:t>
            </a:r>
          </a:p>
        </p:txBody>
      </p:sp>
      <p:sp>
        <p:nvSpPr>
          <p:cNvPr id="31" name="Szövegdoboz 30">
            <a:extLst>
              <a:ext uri="{FF2B5EF4-FFF2-40B4-BE49-F238E27FC236}">
                <a16:creationId xmlns:a16="http://schemas.microsoft.com/office/drawing/2014/main" id="{3BEE3B30-7094-8032-2238-28F776ED6508}"/>
              </a:ext>
            </a:extLst>
          </p:cNvPr>
          <p:cNvSpPr txBox="1"/>
          <p:nvPr/>
        </p:nvSpPr>
        <p:spPr>
          <a:xfrm>
            <a:off x="3238000" y="1699054"/>
            <a:ext cx="170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Oktató</a:t>
            </a:r>
          </a:p>
        </p:txBody>
      </p:sp>
      <p:sp>
        <p:nvSpPr>
          <p:cNvPr id="32" name="Szövegdoboz 31">
            <a:extLst>
              <a:ext uri="{FF2B5EF4-FFF2-40B4-BE49-F238E27FC236}">
                <a16:creationId xmlns:a16="http://schemas.microsoft.com/office/drawing/2014/main" id="{7781EE2F-A8B7-2659-230A-8147EFC93B58}"/>
              </a:ext>
            </a:extLst>
          </p:cNvPr>
          <p:cNvSpPr txBox="1"/>
          <p:nvPr/>
        </p:nvSpPr>
        <p:spPr>
          <a:xfrm>
            <a:off x="5505934" y="1699054"/>
            <a:ext cx="170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Hallgató</a:t>
            </a:r>
          </a:p>
        </p:txBody>
      </p:sp>
      <p:sp>
        <p:nvSpPr>
          <p:cNvPr id="33" name="Szövegdoboz 32">
            <a:extLst>
              <a:ext uri="{FF2B5EF4-FFF2-40B4-BE49-F238E27FC236}">
                <a16:creationId xmlns:a16="http://schemas.microsoft.com/office/drawing/2014/main" id="{C7313C62-C9EC-1757-640B-63F16178178F}"/>
              </a:ext>
            </a:extLst>
          </p:cNvPr>
          <p:cNvSpPr txBox="1"/>
          <p:nvPr/>
        </p:nvSpPr>
        <p:spPr>
          <a:xfrm>
            <a:off x="7620757" y="1676592"/>
            <a:ext cx="170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Integráció</a:t>
            </a:r>
          </a:p>
        </p:txBody>
      </p:sp>
      <p:sp>
        <p:nvSpPr>
          <p:cNvPr id="34" name="Szövegdoboz 33">
            <a:extLst>
              <a:ext uri="{FF2B5EF4-FFF2-40B4-BE49-F238E27FC236}">
                <a16:creationId xmlns:a16="http://schemas.microsoft.com/office/drawing/2014/main" id="{41A4F137-3A76-70F0-C781-C1562A188519}"/>
              </a:ext>
            </a:extLst>
          </p:cNvPr>
          <p:cNvSpPr txBox="1"/>
          <p:nvPr/>
        </p:nvSpPr>
        <p:spPr>
          <a:xfrm>
            <a:off x="9735580" y="1676592"/>
            <a:ext cx="170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err="1"/>
              <a:t>Sylora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53362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3F960E54-6881-A20A-A659-03953F9F5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983" y="1469908"/>
            <a:ext cx="7949734" cy="4959467"/>
          </a:xfrm>
          <a:prstGeom prst="rect">
            <a:avLst/>
          </a:pr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619C2BB4-5D48-9BDA-3B11-20DF22AE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4" y="988019"/>
            <a:ext cx="4614864" cy="432991"/>
          </a:xfrm>
        </p:spPr>
        <p:txBody>
          <a:bodyPr/>
          <a:lstStyle/>
          <a:p>
            <a:r>
              <a:rPr lang="hu-HU" dirty="0"/>
              <a:t>Rendszerkapcsolat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14220535-F33C-DF17-C84D-EA8B400E3A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56AAB06-9F0D-CE9C-A12B-0B12039F34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EB5A0969-0196-006B-104A-E23F151E2DB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319544" y="2701339"/>
            <a:ext cx="3445152" cy="3094551"/>
          </a:xfrm>
        </p:spPr>
        <p:txBody>
          <a:bodyPr/>
          <a:lstStyle/>
          <a:p>
            <a:r>
              <a:rPr lang="hu-HU" dirty="0"/>
              <a:t>API </a:t>
            </a:r>
            <a:r>
              <a:rPr lang="hu-HU" dirty="0" err="1"/>
              <a:t>Url</a:t>
            </a:r>
            <a:endParaRPr lang="hu-HU" dirty="0"/>
          </a:p>
          <a:p>
            <a:r>
              <a:rPr lang="hu-HU" dirty="0" err="1"/>
              <a:t>Application</a:t>
            </a:r>
            <a:r>
              <a:rPr lang="hu-HU" dirty="0"/>
              <a:t> ID</a:t>
            </a:r>
          </a:p>
          <a:p>
            <a:r>
              <a:rPr lang="hu-HU" dirty="0" err="1"/>
              <a:t>Application</a:t>
            </a:r>
            <a:r>
              <a:rPr lang="hu-HU" dirty="0"/>
              <a:t> </a:t>
            </a:r>
            <a:r>
              <a:rPr lang="hu-HU" dirty="0" err="1"/>
              <a:t>secret</a:t>
            </a:r>
            <a:endParaRPr lang="hu-HU" dirty="0"/>
          </a:p>
          <a:p>
            <a:r>
              <a:rPr lang="hu-HU" dirty="0"/>
              <a:t>Job Schedule</a:t>
            </a:r>
          </a:p>
          <a:p>
            <a:r>
              <a:rPr lang="hu-HU" dirty="0"/>
              <a:t>LMS </a:t>
            </a:r>
            <a:r>
              <a:rPr lang="hu-HU" dirty="0" err="1"/>
              <a:t>Instance</a:t>
            </a:r>
            <a:endParaRPr lang="hu-HU" dirty="0"/>
          </a:p>
          <a:p>
            <a:r>
              <a:rPr lang="hu-HU" dirty="0" err="1"/>
              <a:t>Webhook</a:t>
            </a:r>
            <a:r>
              <a:rPr lang="hu-HU" dirty="0"/>
              <a:t> Key</a:t>
            </a:r>
          </a:p>
        </p:txBody>
      </p:sp>
      <p:sp>
        <p:nvSpPr>
          <p:cNvPr id="8" name="Szöveg helye 4">
            <a:extLst>
              <a:ext uri="{FF2B5EF4-FFF2-40B4-BE49-F238E27FC236}">
                <a16:creationId xmlns:a16="http://schemas.microsoft.com/office/drawing/2014/main" id="{7C128D4D-680C-D8B7-D92E-4E32D6927FA8}"/>
              </a:ext>
            </a:extLst>
          </p:cNvPr>
          <p:cNvSpPr txBox="1">
            <a:spLocks/>
          </p:cNvSpPr>
          <p:nvPr/>
        </p:nvSpPr>
        <p:spPr>
          <a:xfrm>
            <a:off x="6298509" y="2701338"/>
            <a:ext cx="3445152" cy="3094551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 err="1"/>
              <a:t>Sylora</a:t>
            </a:r>
            <a:r>
              <a:rPr lang="hu-HU" dirty="0"/>
              <a:t> szervezet azonosító rögzítése a </a:t>
            </a:r>
            <a:r>
              <a:rPr lang="hu-HU" dirty="0" err="1"/>
              <a:t>Neptun</a:t>
            </a:r>
            <a:r>
              <a:rPr lang="hu-HU" dirty="0"/>
              <a:t> szervezeti egységhez</a:t>
            </a:r>
          </a:p>
          <a:p>
            <a:r>
              <a:rPr lang="hu-HU" dirty="0"/>
              <a:t>A szervezeti egység azonosításának alapja a tananyaghoz kapcsolódó tárgy szervezeti egysége</a:t>
            </a:r>
          </a:p>
        </p:txBody>
      </p:sp>
      <p:sp>
        <p:nvSpPr>
          <p:cNvPr id="9" name="Szöveg helye 4">
            <a:extLst>
              <a:ext uri="{FF2B5EF4-FFF2-40B4-BE49-F238E27FC236}">
                <a16:creationId xmlns:a16="http://schemas.microsoft.com/office/drawing/2014/main" id="{E85C1120-4DED-A38E-A850-0E35A82F0BD3}"/>
              </a:ext>
            </a:extLst>
          </p:cNvPr>
          <p:cNvSpPr txBox="1">
            <a:spLocks/>
          </p:cNvSpPr>
          <p:nvPr/>
        </p:nvSpPr>
        <p:spPr>
          <a:xfrm>
            <a:off x="2873072" y="5705060"/>
            <a:ext cx="7140645" cy="1041057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400" dirty="0">
                <a:solidFill>
                  <a:schemeClr val="accent2"/>
                </a:solidFill>
              </a:rPr>
              <a:t>A beállításokat követően a tananyagok szinkronizálása, a </a:t>
            </a:r>
            <a:r>
              <a:rPr lang="hu-HU" sz="1400" dirty="0" err="1">
                <a:solidFill>
                  <a:schemeClr val="accent2"/>
                </a:solidFill>
              </a:rPr>
              <a:t>Sylora</a:t>
            </a:r>
            <a:r>
              <a:rPr lang="hu-HU" sz="1400" dirty="0">
                <a:solidFill>
                  <a:schemeClr val="accent2"/>
                </a:solidFill>
              </a:rPr>
              <a:t> felületére történő navigáció és eredmény-visszaírás automatikusan működik. </a:t>
            </a:r>
          </a:p>
        </p:txBody>
      </p:sp>
      <p:sp>
        <p:nvSpPr>
          <p:cNvPr id="10" name="Szöveg helye 4">
            <a:extLst>
              <a:ext uri="{FF2B5EF4-FFF2-40B4-BE49-F238E27FC236}">
                <a16:creationId xmlns:a16="http://schemas.microsoft.com/office/drawing/2014/main" id="{EB433D5B-6FCC-7884-9689-78A2131AF890}"/>
              </a:ext>
            </a:extLst>
          </p:cNvPr>
          <p:cNvSpPr txBox="1">
            <a:spLocks/>
          </p:cNvSpPr>
          <p:nvPr/>
        </p:nvSpPr>
        <p:spPr>
          <a:xfrm>
            <a:off x="3136106" y="1719983"/>
            <a:ext cx="3445152" cy="487017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2000" b="1" dirty="0">
                <a:solidFill>
                  <a:schemeClr val="bg1"/>
                </a:solidFill>
              </a:rPr>
              <a:t>1. Konfiguráció</a:t>
            </a:r>
          </a:p>
        </p:txBody>
      </p:sp>
      <p:sp>
        <p:nvSpPr>
          <p:cNvPr id="11" name="Szöveg helye 4">
            <a:extLst>
              <a:ext uri="{FF2B5EF4-FFF2-40B4-BE49-F238E27FC236}">
                <a16:creationId xmlns:a16="http://schemas.microsoft.com/office/drawing/2014/main" id="{48C32080-25DC-94D8-4199-97BB8AB00612}"/>
              </a:ext>
            </a:extLst>
          </p:cNvPr>
          <p:cNvSpPr txBox="1">
            <a:spLocks/>
          </p:cNvSpPr>
          <p:nvPr/>
        </p:nvSpPr>
        <p:spPr>
          <a:xfrm>
            <a:off x="7184645" y="1719983"/>
            <a:ext cx="3445152" cy="487017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2000" b="1" dirty="0">
                <a:solidFill>
                  <a:schemeClr val="bg1"/>
                </a:solidFill>
              </a:rPr>
              <a:t>2. Szervezet </a:t>
            </a:r>
          </a:p>
        </p:txBody>
      </p:sp>
    </p:spTree>
    <p:extLst>
      <p:ext uri="{BB962C8B-B14F-4D97-AF65-F5344CB8AC3E}">
        <p14:creationId xmlns:p14="http://schemas.microsoft.com/office/powerpoint/2010/main" val="2303015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62647C29-1C4B-63B0-6830-14B4E2D1D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987" y="1519180"/>
            <a:ext cx="11029725" cy="5126492"/>
          </a:xfrm>
          <a:prstGeom prst="rect">
            <a:avLst/>
          </a:pr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F498840B-ECEC-F85D-4F50-1727C3632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4" y="859828"/>
            <a:ext cx="4614864" cy="432991"/>
          </a:xfrm>
        </p:spPr>
        <p:txBody>
          <a:bodyPr/>
          <a:lstStyle/>
          <a:p>
            <a:r>
              <a:rPr lang="hu-HU" dirty="0"/>
              <a:t>Tananyagok kezelése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4027A99-8864-D39E-B50E-A768195A4F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05DE9DCF-B295-D742-ED8B-4FA2DBB6DAF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16300" y="2323446"/>
            <a:ext cx="2331969" cy="5785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400" b="1" dirty="0" err="1">
                <a:solidFill>
                  <a:schemeClr val="tx2"/>
                </a:solidFill>
              </a:rPr>
              <a:t>Sylora</a:t>
            </a:r>
            <a:r>
              <a:rPr lang="hu-HU" sz="2400" b="1" dirty="0">
                <a:solidFill>
                  <a:schemeClr val="tx2"/>
                </a:solidFill>
              </a:rPr>
              <a:t> kurzus</a:t>
            </a:r>
          </a:p>
        </p:txBody>
      </p:sp>
      <p:sp>
        <p:nvSpPr>
          <p:cNvPr id="8" name="Szöveg helye 4">
            <a:extLst>
              <a:ext uri="{FF2B5EF4-FFF2-40B4-BE49-F238E27FC236}">
                <a16:creationId xmlns:a16="http://schemas.microsoft.com/office/drawing/2014/main" id="{DF1EBCCF-8C4B-DF65-5D39-FA32DC0495E3}"/>
              </a:ext>
            </a:extLst>
          </p:cNvPr>
          <p:cNvSpPr txBox="1">
            <a:spLocks/>
          </p:cNvSpPr>
          <p:nvPr/>
        </p:nvSpPr>
        <p:spPr>
          <a:xfrm>
            <a:off x="4872864" y="2126973"/>
            <a:ext cx="2331969" cy="854765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400" b="1" dirty="0" err="1">
                <a:solidFill>
                  <a:schemeClr val="tx2"/>
                </a:solidFill>
              </a:rPr>
              <a:t>Neptun</a:t>
            </a:r>
            <a:r>
              <a:rPr lang="hu-HU" sz="2400" b="1" dirty="0">
                <a:solidFill>
                  <a:schemeClr val="tx2"/>
                </a:solidFill>
              </a:rPr>
              <a:t> </a:t>
            </a:r>
            <a:br>
              <a:rPr lang="hu-HU" sz="2400" b="1" dirty="0">
                <a:solidFill>
                  <a:schemeClr val="tx2"/>
                </a:solidFill>
              </a:rPr>
            </a:br>
            <a:r>
              <a:rPr lang="hu-HU" sz="2400" b="1" dirty="0">
                <a:solidFill>
                  <a:schemeClr val="tx2"/>
                </a:solidFill>
              </a:rPr>
              <a:t>e-tananyag</a:t>
            </a:r>
          </a:p>
        </p:txBody>
      </p:sp>
      <p:sp>
        <p:nvSpPr>
          <p:cNvPr id="9" name="Szöveg helye 4">
            <a:extLst>
              <a:ext uri="{FF2B5EF4-FFF2-40B4-BE49-F238E27FC236}">
                <a16:creationId xmlns:a16="http://schemas.microsoft.com/office/drawing/2014/main" id="{02A21F9C-D9F6-C0E0-4609-D086DDE3B68E}"/>
              </a:ext>
            </a:extLst>
          </p:cNvPr>
          <p:cNvSpPr txBox="1">
            <a:spLocks/>
          </p:cNvSpPr>
          <p:nvPr/>
        </p:nvSpPr>
        <p:spPr>
          <a:xfrm>
            <a:off x="8529428" y="2126973"/>
            <a:ext cx="2331969" cy="854765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400" b="1" dirty="0">
                <a:solidFill>
                  <a:schemeClr val="tx2"/>
                </a:solidFill>
              </a:rPr>
              <a:t>Tananyag hozzárendelés</a:t>
            </a:r>
          </a:p>
        </p:txBody>
      </p:sp>
      <p:sp>
        <p:nvSpPr>
          <p:cNvPr id="10" name="Szöveg helye 4">
            <a:extLst>
              <a:ext uri="{FF2B5EF4-FFF2-40B4-BE49-F238E27FC236}">
                <a16:creationId xmlns:a16="http://schemas.microsoft.com/office/drawing/2014/main" id="{6DFC10FB-6F7E-5618-B925-651F04903663}"/>
              </a:ext>
            </a:extLst>
          </p:cNvPr>
          <p:cNvSpPr txBox="1">
            <a:spLocks/>
          </p:cNvSpPr>
          <p:nvPr/>
        </p:nvSpPr>
        <p:spPr>
          <a:xfrm>
            <a:off x="2012050" y="1597571"/>
            <a:ext cx="740468" cy="499514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400" b="1" dirty="0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11" name="Szöveg helye 4">
            <a:extLst>
              <a:ext uri="{FF2B5EF4-FFF2-40B4-BE49-F238E27FC236}">
                <a16:creationId xmlns:a16="http://schemas.microsoft.com/office/drawing/2014/main" id="{8A5D4EBF-BF8C-E33E-18DA-8BBCB1F7A6E4}"/>
              </a:ext>
            </a:extLst>
          </p:cNvPr>
          <p:cNvSpPr txBox="1">
            <a:spLocks/>
          </p:cNvSpPr>
          <p:nvPr/>
        </p:nvSpPr>
        <p:spPr>
          <a:xfrm>
            <a:off x="5688492" y="1586443"/>
            <a:ext cx="740468" cy="499514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400" b="1" dirty="0">
                <a:solidFill>
                  <a:schemeClr val="bg1"/>
                </a:solidFill>
              </a:rPr>
              <a:t>2.</a:t>
            </a:r>
          </a:p>
        </p:txBody>
      </p:sp>
      <p:sp>
        <p:nvSpPr>
          <p:cNvPr id="12" name="Szöveg helye 4">
            <a:extLst>
              <a:ext uri="{FF2B5EF4-FFF2-40B4-BE49-F238E27FC236}">
                <a16:creationId xmlns:a16="http://schemas.microsoft.com/office/drawing/2014/main" id="{792D1F28-0AAB-153F-2FA3-36B9D140CB26}"/>
              </a:ext>
            </a:extLst>
          </p:cNvPr>
          <p:cNvSpPr txBox="1">
            <a:spLocks/>
          </p:cNvSpPr>
          <p:nvPr/>
        </p:nvSpPr>
        <p:spPr>
          <a:xfrm>
            <a:off x="9364934" y="1586443"/>
            <a:ext cx="740468" cy="499514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400" b="1" dirty="0">
                <a:solidFill>
                  <a:schemeClr val="bg1"/>
                </a:solidFill>
              </a:rPr>
              <a:t>3.</a:t>
            </a:r>
          </a:p>
        </p:txBody>
      </p:sp>
      <p:sp>
        <p:nvSpPr>
          <p:cNvPr id="13" name="Szöveg helye 4">
            <a:extLst>
              <a:ext uri="{FF2B5EF4-FFF2-40B4-BE49-F238E27FC236}">
                <a16:creationId xmlns:a16="http://schemas.microsoft.com/office/drawing/2014/main" id="{E7C40641-2ABC-EF34-1D64-53851E66548A}"/>
              </a:ext>
            </a:extLst>
          </p:cNvPr>
          <p:cNvSpPr txBox="1">
            <a:spLocks/>
          </p:cNvSpPr>
          <p:nvPr/>
        </p:nvSpPr>
        <p:spPr>
          <a:xfrm>
            <a:off x="847931" y="3444215"/>
            <a:ext cx="2700338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600" dirty="0">
                <a:solidFill>
                  <a:schemeClr val="tx2"/>
                </a:solidFill>
              </a:rPr>
              <a:t>Az intézmény saját és számára elérhető </a:t>
            </a:r>
            <a:r>
              <a:rPr lang="hu-HU" sz="1600" dirty="0" err="1">
                <a:solidFill>
                  <a:schemeClr val="tx2"/>
                </a:solidFill>
              </a:rPr>
              <a:t>Sylora</a:t>
            </a:r>
            <a:r>
              <a:rPr lang="hu-HU" sz="1600" dirty="0">
                <a:solidFill>
                  <a:schemeClr val="tx2"/>
                </a:solidFill>
              </a:rPr>
              <a:t> kurzusok</a:t>
            </a:r>
          </a:p>
        </p:txBody>
      </p:sp>
      <p:sp>
        <p:nvSpPr>
          <p:cNvPr id="14" name="Szöveg helye 4">
            <a:extLst>
              <a:ext uri="{FF2B5EF4-FFF2-40B4-BE49-F238E27FC236}">
                <a16:creationId xmlns:a16="http://schemas.microsoft.com/office/drawing/2014/main" id="{E6C07983-4EBA-05D7-378C-BBD48B6521BA}"/>
              </a:ext>
            </a:extLst>
          </p:cNvPr>
          <p:cNvSpPr txBox="1">
            <a:spLocks/>
          </p:cNvSpPr>
          <p:nvPr/>
        </p:nvSpPr>
        <p:spPr>
          <a:xfrm>
            <a:off x="4504495" y="3444214"/>
            <a:ext cx="2700338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600" dirty="0">
                <a:solidFill>
                  <a:schemeClr val="tx2"/>
                </a:solidFill>
              </a:rPr>
              <a:t>Manuális frissítés</a:t>
            </a:r>
          </a:p>
          <a:p>
            <a:r>
              <a:rPr lang="hu-HU" sz="1600" dirty="0">
                <a:solidFill>
                  <a:schemeClr val="tx2"/>
                </a:solidFill>
              </a:rPr>
              <a:t>Ütemezett szinkron</a:t>
            </a:r>
          </a:p>
          <a:p>
            <a:r>
              <a:rPr lang="hu-HU" sz="1600" dirty="0">
                <a:solidFill>
                  <a:schemeClr val="tx2"/>
                </a:solidFill>
              </a:rPr>
              <a:t>Új típus: </a:t>
            </a:r>
            <a:r>
              <a:rPr lang="hu-HU" sz="1600" dirty="0" err="1">
                <a:solidFill>
                  <a:schemeClr val="tx2"/>
                </a:solidFill>
              </a:rPr>
              <a:t>Sylora</a:t>
            </a:r>
            <a:r>
              <a:rPr lang="hu-HU" sz="1600" dirty="0">
                <a:solidFill>
                  <a:schemeClr val="tx2"/>
                </a:solidFill>
              </a:rPr>
              <a:t> kurzus</a:t>
            </a:r>
          </a:p>
        </p:txBody>
      </p:sp>
      <p:sp>
        <p:nvSpPr>
          <p:cNvPr id="15" name="Szöveg helye 4">
            <a:extLst>
              <a:ext uri="{FF2B5EF4-FFF2-40B4-BE49-F238E27FC236}">
                <a16:creationId xmlns:a16="http://schemas.microsoft.com/office/drawing/2014/main" id="{E9E325DE-0D93-B884-0F13-583353C7B7DC}"/>
              </a:ext>
            </a:extLst>
          </p:cNvPr>
          <p:cNvSpPr txBox="1">
            <a:spLocks/>
          </p:cNvSpPr>
          <p:nvPr/>
        </p:nvSpPr>
        <p:spPr>
          <a:xfrm>
            <a:off x="8209097" y="3444213"/>
            <a:ext cx="2700338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600" dirty="0">
                <a:solidFill>
                  <a:schemeClr val="tx2"/>
                </a:solidFill>
              </a:rPr>
              <a:t>Tárgyhoz, kurzushoz rendelés</a:t>
            </a:r>
          </a:p>
          <a:p>
            <a:r>
              <a:rPr lang="hu-HU" sz="1600" dirty="0">
                <a:solidFill>
                  <a:schemeClr val="tx2"/>
                </a:solidFill>
              </a:rPr>
              <a:t>Virtuális tér kapcsolat</a:t>
            </a:r>
          </a:p>
          <a:p>
            <a:r>
              <a:rPr lang="hu-HU" sz="1600" dirty="0">
                <a:solidFill>
                  <a:schemeClr val="tx2"/>
                </a:solidFill>
              </a:rPr>
              <a:t>Kliens vagy oktatói web</a:t>
            </a:r>
          </a:p>
        </p:txBody>
      </p:sp>
      <p:sp>
        <p:nvSpPr>
          <p:cNvPr id="16" name="Szöveg helye 4">
            <a:extLst>
              <a:ext uri="{FF2B5EF4-FFF2-40B4-BE49-F238E27FC236}">
                <a16:creationId xmlns:a16="http://schemas.microsoft.com/office/drawing/2014/main" id="{A98A0486-CCB6-C53A-D034-43F6C3B4F6BC}"/>
              </a:ext>
            </a:extLst>
          </p:cNvPr>
          <p:cNvSpPr txBox="1">
            <a:spLocks/>
          </p:cNvSpPr>
          <p:nvPr/>
        </p:nvSpPr>
        <p:spPr>
          <a:xfrm>
            <a:off x="1821548" y="5817390"/>
            <a:ext cx="9149178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600" dirty="0">
                <a:solidFill>
                  <a:schemeClr val="tx2"/>
                </a:solidFill>
              </a:rPr>
              <a:t>A szinkronizált </a:t>
            </a:r>
            <a:r>
              <a:rPr lang="hu-HU" sz="1600" dirty="0" err="1">
                <a:solidFill>
                  <a:schemeClr val="tx2"/>
                </a:solidFill>
              </a:rPr>
              <a:t>Sylora</a:t>
            </a:r>
            <a:r>
              <a:rPr lang="hu-HU" sz="1600" dirty="0">
                <a:solidFill>
                  <a:schemeClr val="tx2"/>
                </a:solidFill>
              </a:rPr>
              <a:t> kurzusok a </a:t>
            </a:r>
            <a:r>
              <a:rPr lang="hu-HU" sz="1600" dirty="0" err="1">
                <a:solidFill>
                  <a:schemeClr val="tx2"/>
                </a:solidFill>
              </a:rPr>
              <a:t>Neptun</a:t>
            </a:r>
            <a:r>
              <a:rPr lang="hu-HU" sz="1600" dirty="0">
                <a:solidFill>
                  <a:schemeClr val="tx2"/>
                </a:solidFill>
              </a:rPr>
              <a:t> elektronikus tananyagai között jelennek meg </a:t>
            </a:r>
            <a:br>
              <a:rPr lang="hu-HU" sz="1600" dirty="0">
                <a:solidFill>
                  <a:schemeClr val="tx2"/>
                </a:solidFill>
              </a:rPr>
            </a:br>
            <a:r>
              <a:rPr lang="hu-HU" sz="1600" dirty="0">
                <a:solidFill>
                  <a:schemeClr val="tx2"/>
                </a:solidFill>
              </a:rPr>
              <a:t>„</a:t>
            </a:r>
            <a:r>
              <a:rPr lang="hu-HU" sz="1600" dirty="0" err="1">
                <a:solidFill>
                  <a:schemeClr val="tx2"/>
                </a:solidFill>
              </a:rPr>
              <a:t>Sylora</a:t>
            </a:r>
            <a:r>
              <a:rPr lang="hu-HU" sz="1600" dirty="0">
                <a:solidFill>
                  <a:schemeClr val="tx2"/>
                </a:solidFill>
              </a:rPr>
              <a:t> kurzus” típussal, és ezt követően rendelhetők </a:t>
            </a:r>
            <a:r>
              <a:rPr lang="hu-HU" sz="1600" dirty="0" err="1">
                <a:solidFill>
                  <a:schemeClr val="tx2"/>
                </a:solidFill>
              </a:rPr>
              <a:t>Neptun</a:t>
            </a:r>
            <a:r>
              <a:rPr lang="hu-HU" sz="1600" dirty="0">
                <a:solidFill>
                  <a:schemeClr val="tx2"/>
                </a:solidFill>
              </a:rPr>
              <a:t> tárgyakhoz vagy kurzusokhoz</a:t>
            </a:r>
          </a:p>
        </p:txBody>
      </p:sp>
    </p:spTree>
    <p:extLst>
      <p:ext uri="{BB962C8B-B14F-4D97-AF65-F5344CB8AC3E}">
        <p14:creationId xmlns:p14="http://schemas.microsoft.com/office/powerpoint/2010/main" val="672183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23A08A7-3BC7-CB3D-50AE-607D159A3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F60C538A-25FF-DBEC-3279-FC2CEAB59C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Cím 4">
            <a:extLst>
              <a:ext uri="{FF2B5EF4-FFF2-40B4-BE49-F238E27FC236}">
                <a16:creationId xmlns:a16="http://schemas.microsoft.com/office/drawing/2014/main" id="{E2FF8747-C532-B6F9-FC4F-D86535ED6C29}"/>
              </a:ext>
            </a:extLst>
          </p:cNvPr>
          <p:cNvSpPr txBox="1">
            <a:spLocks/>
          </p:cNvSpPr>
          <p:nvPr/>
        </p:nvSpPr>
        <p:spPr>
          <a:xfrm>
            <a:off x="656972" y="894721"/>
            <a:ext cx="5880185" cy="4329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/>
              <a:t>Tananyagok kezelése kliensben</a:t>
            </a:r>
            <a:endParaRPr lang="hu-HU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70269EBA-4A7B-703B-1A8C-8ADBE0086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94" y="1489637"/>
            <a:ext cx="7002256" cy="4777813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AD326D67-C1F8-4EA0-2565-F102E11773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96" t="2609" r="3870" b="4057"/>
          <a:stretch>
            <a:fillRect/>
          </a:stretch>
        </p:blipFill>
        <p:spPr>
          <a:xfrm>
            <a:off x="7830929" y="1615439"/>
            <a:ext cx="2776111" cy="4500881"/>
          </a:xfrm>
          <a:prstGeom prst="rect">
            <a:avLst/>
          </a:prstGeom>
        </p:spPr>
      </p:pic>
      <p:sp>
        <p:nvSpPr>
          <p:cNvPr id="9" name="Szöveg helye 4">
            <a:extLst>
              <a:ext uri="{FF2B5EF4-FFF2-40B4-BE49-F238E27FC236}">
                <a16:creationId xmlns:a16="http://schemas.microsoft.com/office/drawing/2014/main" id="{DF489879-76E6-81A6-7A71-D199EEB33EDF}"/>
              </a:ext>
            </a:extLst>
          </p:cNvPr>
          <p:cNvSpPr txBox="1">
            <a:spLocks/>
          </p:cNvSpPr>
          <p:nvPr/>
        </p:nvSpPr>
        <p:spPr>
          <a:xfrm>
            <a:off x="8392178" y="2219172"/>
            <a:ext cx="2331969" cy="578574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2400" b="1" dirty="0">
                <a:solidFill>
                  <a:srgbClr val="00B0F0"/>
                </a:solidFill>
              </a:rPr>
              <a:t>Új gomb a megszokott felületen</a:t>
            </a:r>
          </a:p>
        </p:txBody>
      </p:sp>
      <p:sp>
        <p:nvSpPr>
          <p:cNvPr id="10" name="Szöveg helye 4">
            <a:extLst>
              <a:ext uri="{FF2B5EF4-FFF2-40B4-BE49-F238E27FC236}">
                <a16:creationId xmlns:a16="http://schemas.microsoft.com/office/drawing/2014/main" id="{7606B258-7286-9CE2-2577-57A72A948BF1}"/>
              </a:ext>
            </a:extLst>
          </p:cNvPr>
          <p:cNvSpPr txBox="1">
            <a:spLocks/>
          </p:cNvSpPr>
          <p:nvPr/>
        </p:nvSpPr>
        <p:spPr>
          <a:xfrm>
            <a:off x="8392178" y="4265573"/>
            <a:ext cx="2331969" cy="578574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1500" b="1" dirty="0">
                <a:solidFill>
                  <a:srgbClr val="00B0F0"/>
                </a:solidFill>
              </a:rPr>
              <a:t>Hogyan működik?</a:t>
            </a:r>
          </a:p>
        </p:txBody>
      </p:sp>
      <p:sp>
        <p:nvSpPr>
          <p:cNvPr id="11" name="Szöveg helye 4">
            <a:extLst>
              <a:ext uri="{FF2B5EF4-FFF2-40B4-BE49-F238E27FC236}">
                <a16:creationId xmlns:a16="http://schemas.microsoft.com/office/drawing/2014/main" id="{D9864441-7E7B-9D82-A377-D71C89352B18}"/>
              </a:ext>
            </a:extLst>
          </p:cNvPr>
          <p:cNvSpPr txBox="1">
            <a:spLocks/>
          </p:cNvSpPr>
          <p:nvPr/>
        </p:nvSpPr>
        <p:spPr>
          <a:xfrm>
            <a:off x="7860846" y="2729337"/>
            <a:ext cx="2700338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200" dirty="0">
                <a:solidFill>
                  <a:schemeClr val="tx2"/>
                </a:solidFill>
              </a:rPr>
              <a:t>A meglévő felület bővült új funkcióval</a:t>
            </a:r>
          </a:p>
          <a:p>
            <a:r>
              <a:rPr lang="hu-HU" sz="1200" dirty="0">
                <a:solidFill>
                  <a:schemeClr val="tx2"/>
                </a:solidFill>
              </a:rPr>
              <a:t>Azonnali szinkronizáció</a:t>
            </a:r>
          </a:p>
        </p:txBody>
      </p:sp>
      <p:sp>
        <p:nvSpPr>
          <p:cNvPr id="12" name="Szöveg helye 4">
            <a:extLst>
              <a:ext uri="{FF2B5EF4-FFF2-40B4-BE49-F238E27FC236}">
                <a16:creationId xmlns:a16="http://schemas.microsoft.com/office/drawing/2014/main" id="{1F8F95E3-16BE-E107-4CE5-4C6FC0CA031E}"/>
              </a:ext>
            </a:extLst>
          </p:cNvPr>
          <p:cNvSpPr txBox="1">
            <a:spLocks/>
          </p:cNvSpPr>
          <p:nvPr/>
        </p:nvSpPr>
        <p:spPr>
          <a:xfrm>
            <a:off x="7991126" y="4771429"/>
            <a:ext cx="2570058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A „</a:t>
            </a:r>
            <a:r>
              <a:rPr lang="hu-HU" sz="1200" dirty="0" err="1">
                <a:solidFill>
                  <a:schemeClr val="tx2"/>
                </a:solidFill>
              </a:rPr>
              <a:t>Sylora</a:t>
            </a:r>
            <a:r>
              <a:rPr lang="hu-HU" sz="1200" dirty="0">
                <a:solidFill>
                  <a:schemeClr val="tx2"/>
                </a:solidFill>
              </a:rPr>
              <a:t> tananyagok frissítése” gombra kattintva a </a:t>
            </a:r>
            <a:r>
              <a:rPr lang="hu-HU" sz="1200" dirty="0" err="1">
                <a:solidFill>
                  <a:schemeClr val="tx2"/>
                </a:solidFill>
              </a:rPr>
              <a:t>Neptun</a:t>
            </a:r>
            <a:r>
              <a:rPr lang="hu-HU" sz="1200" dirty="0">
                <a:solidFill>
                  <a:schemeClr val="tx2"/>
                </a:solidFill>
              </a:rPr>
              <a:t> lekéri az aktuális tananyagokat a </a:t>
            </a:r>
            <a:r>
              <a:rPr lang="hu-HU" sz="1200" dirty="0" err="1">
                <a:solidFill>
                  <a:schemeClr val="tx2"/>
                </a:solidFill>
              </a:rPr>
              <a:t>Sylorából</a:t>
            </a:r>
            <a:r>
              <a:rPr lang="hu-HU" sz="1200" dirty="0">
                <a:solidFill>
                  <a:schemeClr val="tx2"/>
                </a:solidFill>
              </a:rPr>
              <a:t> és frissíti a </a:t>
            </a:r>
            <a:r>
              <a:rPr lang="hu-HU" sz="1200" dirty="0" err="1">
                <a:solidFill>
                  <a:schemeClr val="tx2"/>
                </a:solidFill>
              </a:rPr>
              <a:t>Neptun</a:t>
            </a:r>
            <a:r>
              <a:rPr lang="hu-HU" sz="1200" dirty="0">
                <a:solidFill>
                  <a:schemeClr val="tx2"/>
                </a:solidFill>
              </a:rPr>
              <a:t> e-tananyag listát. </a:t>
            </a:r>
          </a:p>
        </p:txBody>
      </p:sp>
      <p:sp>
        <p:nvSpPr>
          <p:cNvPr id="13" name="Szöveg helye 3">
            <a:extLst>
              <a:ext uri="{FF2B5EF4-FFF2-40B4-BE49-F238E27FC236}">
                <a16:creationId xmlns:a16="http://schemas.microsoft.com/office/drawing/2014/main" id="{33EEAE0A-F4FB-6FEB-D3A8-C312DBFA4E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1000" y="212725"/>
            <a:ext cx="11315700" cy="276225"/>
          </a:xfrm>
        </p:spPr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18329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547F1014-A0E6-55AE-CE02-5E6E821210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Cím 4">
            <a:extLst>
              <a:ext uri="{FF2B5EF4-FFF2-40B4-BE49-F238E27FC236}">
                <a16:creationId xmlns:a16="http://schemas.microsoft.com/office/drawing/2014/main" id="{68147326-6583-C0EA-1229-A817D30DFB64}"/>
              </a:ext>
            </a:extLst>
          </p:cNvPr>
          <p:cNvSpPr txBox="1">
            <a:spLocks/>
          </p:cNvSpPr>
          <p:nvPr/>
        </p:nvSpPr>
        <p:spPr>
          <a:xfrm>
            <a:off x="504826" y="807264"/>
            <a:ext cx="9113921" cy="4329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/>
              <a:t>Tananyagok hozzárendelése tárgyhoz, kurzushoz</a:t>
            </a:r>
            <a:endParaRPr lang="hu-HU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C63EF287-98F8-EC99-AF15-463902F87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9" y="1424298"/>
            <a:ext cx="7306723" cy="5011326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658ABBC4-B4F8-B2DB-F81A-76E55D61DC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67" t="1387" r="2806" b="1749"/>
          <a:stretch>
            <a:fillRect/>
          </a:stretch>
        </p:blipFill>
        <p:spPr>
          <a:xfrm>
            <a:off x="664463" y="1493519"/>
            <a:ext cx="3011425" cy="4834129"/>
          </a:xfrm>
          <a:prstGeom prst="rect">
            <a:avLst/>
          </a:prstGeom>
        </p:spPr>
      </p:pic>
      <p:sp>
        <p:nvSpPr>
          <p:cNvPr id="9" name="Szöveg helye 4">
            <a:extLst>
              <a:ext uri="{FF2B5EF4-FFF2-40B4-BE49-F238E27FC236}">
                <a16:creationId xmlns:a16="http://schemas.microsoft.com/office/drawing/2014/main" id="{FC5D0E49-A01A-3DF9-D9FA-BA89C8FF4419}"/>
              </a:ext>
            </a:extLst>
          </p:cNvPr>
          <p:cNvSpPr txBox="1">
            <a:spLocks/>
          </p:cNvSpPr>
          <p:nvPr/>
        </p:nvSpPr>
        <p:spPr>
          <a:xfrm>
            <a:off x="1372428" y="2122920"/>
            <a:ext cx="2172877" cy="459859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2400" b="1" dirty="0" err="1">
                <a:solidFill>
                  <a:schemeClr val="accent6"/>
                </a:solidFill>
              </a:rPr>
              <a:t>Sylora</a:t>
            </a:r>
            <a:r>
              <a:rPr lang="hu-HU" sz="2400" b="1" dirty="0">
                <a:solidFill>
                  <a:schemeClr val="accent6"/>
                </a:solidFill>
              </a:rPr>
              <a:t> tananyag hozzárendelés</a:t>
            </a:r>
          </a:p>
        </p:txBody>
      </p:sp>
      <p:sp>
        <p:nvSpPr>
          <p:cNvPr id="10" name="Szöveg helye 4">
            <a:extLst>
              <a:ext uri="{FF2B5EF4-FFF2-40B4-BE49-F238E27FC236}">
                <a16:creationId xmlns:a16="http://schemas.microsoft.com/office/drawing/2014/main" id="{AB70E961-059F-5081-A227-C4CFD01F668C}"/>
              </a:ext>
            </a:extLst>
          </p:cNvPr>
          <p:cNvSpPr txBox="1">
            <a:spLocks/>
          </p:cNvSpPr>
          <p:nvPr/>
        </p:nvSpPr>
        <p:spPr>
          <a:xfrm>
            <a:off x="836361" y="2936169"/>
            <a:ext cx="2700338" cy="210907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200" dirty="0">
                <a:solidFill>
                  <a:schemeClr val="tx2"/>
                </a:solidFill>
              </a:rPr>
              <a:t>Tárgyhoz rendelhető - opcionálisan elérhetővé tehető a tárgy összes kurzusánál</a:t>
            </a:r>
          </a:p>
          <a:p>
            <a:r>
              <a:rPr lang="hu-HU" sz="1200" dirty="0">
                <a:solidFill>
                  <a:schemeClr val="tx2"/>
                </a:solidFill>
              </a:rPr>
              <a:t>Kurzushoz rendelhető</a:t>
            </a:r>
          </a:p>
          <a:p>
            <a:r>
              <a:rPr lang="hu-HU" sz="1200" dirty="0">
                <a:solidFill>
                  <a:schemeClr val="tx2"/>
                </a:solidFill>
              </a:rPr>
              <a:t>Meglévő </a:t>
            </a:r>
            <a:r>
              <a:rPr lang="hu-HU" sz="1200" dirty="0" err="1">
                <a:solidFill>
                  <a:schemeClr val="tx2"/>
                </a:solidFill>
              </a:rPr>
              <a:t>Neptun</a:t>
            </a:r>
            <a:r>
              <a:rPr lang="hu-HU" sz="1200" dirty="0">
                <a:solidFill>
                  <a:schemeClr val="tx2"/>
                </a:solidFill>
              </a:rPr>
              <a:t> e-tananyagok felületeken</a:t>
            </a:r>
          </a:p>
          <a:p>
            <a:r>
              <a:rPr lang="hu-HU" sz="1200" dirty="0">
                <a:solidFill>
                  <a:schemeClr val="tx2"/>
                </a:solidFill>
              </a:rPr>
              <a:t>Virtuális/közösségi tér kapcsolat</a:t>
            </a:r>
          </a:p>
        </p:txBody>
      </p:sp>
      <p:sp>
        <p:nvSpPr>
          <p:cNvPr id="12" name="Szöveg helye 3">
            <a:extLst>
              <a:ext uri="{FF2B5EF4-FFF2-40B4-BE49-F238E27FC236}">
                <a16:creationId xmlns:a16="http://schemas.microsoft.com/office/drawing/2014/main" id="{9633E23F-B6A1-A641-EF6A-BEA933AF64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1000" y="212725"/>
            <a:ext cx="11315700" cy="276225"/>
          </a:xfrm>
        </p:spPr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34545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AEB449-2A89-14D3-7F51-D0593324F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FFD25EE1-3A96-A575-E194-B919D12424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Cím 4">
            <a:extLst>
              <a:ext uri="{FF2B5EF4-FFF2-40B4-BE49-F238E27FC236}">
                <a16:creationId xmlns:a16="http://schemas.microsoft.com/office/drawing/2014/main" id="{48165A1B-4C2C-3B66-5519-D5CC6541D596}"/>
              </a:ext>
            </a:extLst>
          </p:cNvPr>
          <p:cNvSpPr txBox="1">
            <a:spLocks/>
          </p:cNvSpPr>
          <p:nvPr/>
        </p:nvSpPr>
        <p:spPr>
          <a:xfrm>
            <a:off x="656973" y="894721"/>
            <a:ext cx="7259806" cy="4329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>
                <a:solidFill>
                  <a:schemeClr val="accent1"/>
                </a:solidFill>
              </a:rPr>
              <a:t>Tananyagok kezelése az oktatói weben</a:t>
            </a:r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6151ED3D-D078-789B-A64F-ED734AC5D4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83" t="1645" r="2477" b="1447"/>
          <a:stretch>
            <a:fillRect/>
          </a:stretch>
        </p:blipFill>
        <p:spPr>
          <a:xfrm>
            <a:off x="8614409" y="1790700"/>
            <a:ext cx="2640331" cy="4240530"/>
          </a:xfrm>
          <a:prstGeom prst="rect">
            <a:avLst/>
          </a:prstGeom>
        </p:spPr>
      </p:pic>
      <p:sp>
        <p:nvSpPr>
          <p:cNvPr id="9" name="Szöveg helye 4">
            <a:extLst>
              <a:ext uri="{FF2B5EF4-FFF2-40B4-BE49-F238E27FC236}">
                <a16:creationId xmlns:a16="http://schemas.microsoft.com/office/drawing/2014/main" id="{564B3B99-5D97-65E1-956F-3E0D053B1CE4}"/>
              </a:ext>
            </a:extLst>
          </p:cNvPr>
          <p:cNvSpPr txBox="1">
            <a:spLocks/>
          </p:cNvSpPr>
          <p:nvPr/>
        </p:nvSpPr>
        <p:spPr>
          <a:xfrm>
            <a:off x="9225038" y="2363551"/>
            <a:ext cx="2172877" cy="459859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1800" b="1" dirty="0">
                <a:solidFill>
                  <a:schemeClr val="accent6"/>
                </a:solidFill>
              </a:rPr>
              <a:t>Oktatói web</a:t>
            </a:r>
          </a:p>
        </p:txBody>
      </p:sp>
      <p:sp>
        <p:nvSpPr>
          <p:cNvPr id="10" name="Szöveg helye 4">
            <a:extLst>
              <a:ext uri="{FF2B5EF4-FFF2-40B4-BE49-F238E27FC236}">
                <a16:creationId xmlns:a16="http://schemas.microsoft.com/office/drawing/2014/main" id="{9818F5E8-2A70-163D-77BD-DC22B5EC7940}"/>
              </a:ext>
            </a:extLst>
          </p:cNvPr>
          <p:cNvSpPr txBox="1">
            <a:spLocks/>
          </p:cNvSpPr>
          <p:nvPr/>
        </p:nvSpPr>
        <p:spPr>
          <a:xfrm>
            <a:off x="8660387" y="2999033"/>
            <a:ext cx="2528982" cy="210907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1200" dirty="0">
                <a:solidFill>
                  <a:schemeClr val="tx2"/>
                </a:solidFill>
              </a:rPr>
              <a:t>NMS/Közösségi terek – megszokott e-tananyag felület</a:t>
            </a:r>
          </a:p>
          <a:p>
            <a:r>
              <a:rPr lang="hu-HU" sz="1200" dirty="0">
                <a:solidFill>
                  <a:schemeClr val="tx2"/>
                </a:solidFill>
              </a:rPr>
              <a:t>Tárgy- és kurzusterekhez rendelhető </a:t>
            </a:r>
            <a:r>
              <a:rPr lang="hu-HU" sz="1200" dirty="0" err="1">
                <a:solidFill>
                  <a:schemeClr val="tx2"/>
                </a:solidFill>
              </a:rPr>
              <a:t>Sylora</a:t>
            </a:r>
            <a:r>
              <a:rPr lang="hu-HU" sz="1200" dirty="0">
                <a:solidFill>
                  <a:schemeClr val="tx2"/>
                </a:solidFill>
              </a:rPr>
              <a:t> tananyagok</a:t>
            </a:r>
          </a:p>
          <a:p>
            <a:r>
              <a:rPr lang="hu-HU" sz="1200" dirty="0">
                <a:solidFill>
                  <a:schemeClr val="tx2"/>
                </a:solidFill>
              </a:rPr>
              <a:t>A szinkronizált tananyagok érhetők el oktatói webeken</a:t>
            </a:r>
          </a:p>
        </p:txBody>
      </p:sp>
      <p:pic>
        <p:nvPicPr>
          <p:cNvPr id="11" name="Kép 10">
            <a:extLst>
              <a:ext uri="{FF2B5EF4-FFF2-40B4-BE49-F238E27FC236}">
                <a16:creationId xmlns:a16="http://schemas.microsoft.com/office/drawing/2014/main" id="{DDCAC075-33A0-DB2F-0DFC-00849E979C5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8000"/>
          </a:blip>
          <a:stretch>
            <a:fillRect/>
          </a:stretch>
        </p:blipFill>
        <p:spPr>
          <a:xfrm>
            <a:off x="656973" y="1688081"/>
            <a:ext cx="7480274" cy="4438557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</p:pic>
      <p:sp>
        <p:nvSpPr>
          <p:cNvPr id="12" name="Szöveg helye 3">
            <a:extLst>
              <a:ext uri="{FF2B5EF4-FFF2-40B4-BE49-F238E27FC236}">
                <a16:creationId xmlns:a16="http://schemas.microsoft.com/office/drawing/2014/main" id="{956989BF-61B9-8CE9-3917-D6FA5396F5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1000" y="212725"/>
            <a:ext cx="11315700" cy="276225"/>
          </a:xfrm>
        </p:spPr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80279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>
            <a:extLst>
              <a:ext uri="{FF2B5EF4-FFF2-40B4-BE49-F238E27FC236}">
                <a16:creationId xmlns:a16="http://schemas.microsoft.com/office/drawing/2014/main" id="{35C63C25-9BCF-FB6B-D63E-AFF146478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505" y="1849036"/>
            <a:ext cx="5219665" cy="2843266"/>
          </a:xfrm>
          <a:prstGeom prst="rect">
            <a:avLst/>
          </a:pr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0D3EAD93-11C7-CCE1-2154-143C7A494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4" y="771524"/>
            <a:ext cx="6839452" cy="432991"/>
          </a:xfrm>
        </p:spPr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tananyagok a hallgatói weben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C09F9F21-C095-6A21-F099-411DB0E025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756AE2C-B207-C884-EC2C-F964BE97E0D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pic>
        <p:nvPicPr>
          <p:cNvPr id="11" name="Kép 10">
            <a:extLst>
              <a:ext uri="{FF2B5EF4-FFF2-40B4-BE49-F238E27FC236}">
                <a16:creationId xmlns:a16="http://schemas.microsoft.com/office/drawing/2014/main" id="{C2888DFC-A793-1E4F-3A6A-A1D30C6FF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394" y="1327958"/>
            <a:ext cx="5229456" cy="461966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2A0E64D5-AF22-C885-8258-B02139A15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9093" y="1319937"/>
            <a:ext cx="3801696" cy="474442"/>
          </a:xfrm>
          <a:prstGeom prst="rect">
            <a:avLst/>
          </a:prstGeom>
        </p:spPr>
      </p:pic>
      <p:pic>
        <p:nvPicPr>
          <p:cNvPr id="17" name="Kép 16">
            <a:extLst>
              <a:ext uri="{FF2B5EF4-FFF2-40B4-BE49-F238E27FC236}">
                <a16:creationId xmlns:a16="http://schemas.microsoft.com/office/drawing/2014/main" id="{82081B94-1BB3-6D51-0BB1-5F4C21BA13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3152" y="1427467"/>
            <a:ext cx="325633" cy="325633"/>
          </a:xfrm>
          <a:prstGeom prst="rect">
            <a:avLst/>
          </a:prstGeom>
        </p:spPr>
      </p:pic>
      <p:sp>
        <p:nvSpPr>
          <p:cNvPr id="18" name="Szöveg helye 4">
            <a:extLst>
              <a:ext uri="{FF2B5EF4-FFF2-40B4-BE49-F238E27FC236}">
                <a16:creationId xmlns:a16="http://schemas.microsoft.com/office/drawing/2014/main" id="{F2A6B244-F1E9-ED06-D230-88DEF872CE45}"/>
              </a:ext>
            </a:extLst>
          </p:cNvPr>
          <p:cNvSpPr txBox="1">
            <a:spLocks/>
          </p:cNvSpPr>
          <p:nvPr/>
        </p:nvSpPr>
        <p:spPr>
          <a:xfrm>
            <a:off x="1292217" y="1427467"/>
            <a:ext cx="4883994" cy="459859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1300" b="1" dirty="0">
                <a:solidFill>
                  <a:schemeClr val="bg1"/>
                </a:solidFill>
              </a:rPr>
              <a:t>Tananyag lista - felvett tárgyak, kurzusok, közösségi terek</a:t>
            </a:r>
          </a:p>
        </p:txBody>
      </p:sp>
      <p:sp>
        <p:nvSpPr>
          <p:cNvPr id="19" name="Szöveg helye 4">
            <a:extLst>
              <a:ext uri="{FF2B5EF4-FFF2-40B4-BE49-F238E27FC236}">
                <a16:creationId xmlns:a16="http://schemas.microsoft.com/office/drawing/2014/main" id="{50BF7361-6B7D-2633-63F9-1DEAE43EA332}"/>
              </a:ext>
            </a:extLst>
          </p:cNvPr>
          <p:cNvSpPr txBox="1">
            <a:spLocks/>
          </p:cNvSpPr>
          <p:nvPr/>
        </p:nvSpPr>
        <p:spPr>
          <a:xfrm>
            <a:off x="7039028" y="1428257"/>
            <a:ext cx="4883994" cy="459859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1300" b="1" dirty="0">
                <a:solidFill>
                  <a:schemeClr val="bg1"/>
                </a:solidFill>
              </a:rPr>
              <a:t>Tananyag részletes adatai</a:t>
            </a:r>
          </a:p>
        </p:txBody>
      </p:sp>
      <p:sp>
        <p:nvSpPr>
          <p:cNvPr id="20" name="Téglalap: lekerekített 19">
            <a:extLst>
              <a:ext uri="{FF2B5EF4-FFF2-40B4-BE49-F238E27FC236}">
                <a16:creationId xmlns:a16="http://schemas.microsoft.com/office/drawing/2014/main" id="{3046E348-54D0-415B-57E3-BD0415201DC6}"/>
              </a:ext>
            </a:extLst>
          </p:cNvPr>
          <p:cNvSpPr/>
          <p:nvPr/>
        </p:nvSpPr>
        <p:spPr>
          <a:xfrm>
            <a:off x="3216442" y="3616362"/>
            <a:ext cx="513347" cy="995743"/>
          </a:xfrm>
          <a:prstGeom prst="roundRect">
            <a:avLst/>
          </a:prstGeom>
          <a:noFill/>
          <a:ln>
            <a:solidFill>
              <a:srgbClr val="FF9059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00B0F0"/>
              </a:solidFill>
            </a:endParaRPr>
          </a:p>
        </p:txBody>
      </p:sp>
      <p:sp>
        <p:nvSpPr>
          <p:cNvPr id="21" name="Téglalap: lekerekített 20">
            <a:extLst>
              <a:ext uri="{FF2B5EF4-FFF2-40B4-BE49-F238E27FC236}">
                <a16:creationId xmlns:a16="http://schemas.microsoft.com/office/drawing/2014/main" id="{2F7B6B6D-E011-3B70-E8E9-C571F682DC5C}"/>
              </a:ext>
            </a:extLst>
          </p:cNvPr>
          <p:cNvSpPr/>
          <p:nvPr/>
        </p:nvSpPr>
        <p:spPr>
          <a:xfrm>
            <a:off x="5213685" y="3616362"/>
            <a:ext cx="272716" cy="257806"/>
          </a:xfrm>
          <a:prstGeom prst="roundRect">
            <a:avLst/>
          </a:prstGeom>
          <a:noFill/>
          <a:ln>
            <a:solidFill>
              <a:srgbClr val="FF9059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00B0F0"/>
              </a:solidFill>
            </a:endParaRPr>
          </a:p>
        </p:txBody>
      </p:sp>
      <p:sp>
        <p:nvSpPr>
          <p:cNvPr id="22" name="Téglalap: lekerekített 21">
            <a:extLst>
              <a:ext uri="{FF2B5EF4-FFF2-40B4-BE49-F238E27FC236}">
                <a16:creationId xmlns:a16="http://schemas.microsoft.com/office/drawing/2014/main" id="{39006463-3267-D516-F506-39FEF7C56C59}"/>
              </a:ext>
            </a:extLst>
          </p:cNvPr>
          <p:cNvSpPr/>
          <p:nvPr/>
        </p:nvSpPr>
        <p:spPr>
          <a:xfrm>
            <a:off x="7908758" y="2797739"/>
            <a:ext cx="441157" cy="257806"/>
          </a:xfrm>
          <a:prstGeom prst="roundRect">
            <a:avLst/>
          </a:prstGeom>
          <a:noFill/>
          <a:ln>
            <a:solidFill>
              <a:srgbClr val="FF9059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00B0F0"/>
              </a:solidFill>
            </a:endParaRPr>
          </a:p>
        </p:txBody>
      </p:sp>
      <p:sp>
        <p:nvSpPr>
          <p:cNvPr id="23" name="Téglalap: lekerekített 22">
            <a:extLst>
              <a:ext uri="{FF2B5EF4-FFF2-40B4-BE49-F238E27FC236}">
                <a16:creationId xmlns:a16="http://schemas.microsoft.com/office/drawing/2014/main" id="{36E726A0-842E-F793-C527-0F448917E9A3}"/>
              </a:ext>
            </a:extLst>
          </p:cNvPr>
          <p:cNvSpPr/>
          <p:nvPr/>
        </p:nvSpPr>
        <p:spPr>
          <a:xfrm>
            <a:off x="6598668" y="4025435"/>
            <a:ext cx="668406" cy="257806"/>
          </a:xfrm>
          <a:prstGeom prst="roundRect">
            <a:avLst/>
          </a:prstGeom>
          <a:noFill/>
          <a:ln>
            <a:solidFill>
              <a:srgbClr val="FF9059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00B0F0"/>
              </a:solidFill>
            </a:endParaRPr>
          </a:p>
        </p:txBody>
      </p:sp>
      <p:pic>
        <p:nvPicPr>
          <p:cNvPr id="25" name="Kép 24">
            <a:extLst>
              <a:ext uri="{FF2B5EF4-FFF2-40B4-BE49-F238E27FC236}">
                <a16:creationId xmlns:a16="http://schemas.microsoft.com/office/drawing/2014/main" id="{76144E22-D886-CEA7-604B-F3907E2D66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394" y="4852278"/>
            <a:ext cx="9627702" cy="987233"/>
          </a:xfrm>
          <a:prstGeom prst="rect">
            <a:avLst/>
          </a:prstGeom>
        </p:spPr>
      </p:pic>
      <p:sp>
        <p:nvSpPr>
          <p:cNvPr id="27" name="Szöveg helye 4">
            <a:extLst>
              <a:ext uri="{FF2B5EF4-FFF2-40B4-BE49-F238E27FC236}">
                <a16:creationId xmlns:a16="http://schemas.microsoft.com/office/drawing/2014/main" id="{901A7261-5DB6-6CAF-2EA9-8497BC9CD92C}"/>
              </a:ext>
            </a:extLst>
          </p:cNvPr>
          <p:cNvSpPr txBox="1">
            <a:spLocks/>
          </p:cNvSpPr>
          <p:nvPr/>
        </p:nvSpPr>
        <p:spPr>
          <a:xfrm>
            <a:off x="1191816" y="5085301"/>
            <a:ext cx="1840143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Felvett tárgyak és kurzusok anyagai között</a:t>
            </a:r>
          </a:p>
        </p:txBody>
      </p:sp>
      <p:sp>
        <p:nvSpPr>
          <p:cNvPr id="28" name="Szöveg helye 4">
            <a:extLst>
              <a:ext uri="{FF2B5EF4-FFF2-40B4-BE49-F238E27FC236}">
                <a16:creationId xmlns:a16="http://schemas.microsoft.com/office/drawing/2014/main" id="{D6FB8151-86AC-D61D-56BE-D7BADFBCC791}"/>
              </a:ext>
            </a:extLst>
          </p:cNvPr>
          <p:cNvSpPr txBox="1">
            <a:spLocks/>
          </p:cNvSpPr>
          <p:nvPr/>
        </p:nvSpPr>
        <p:spPr>
          <a:xfrm>
            <a:off x="3328328" y="5074639"/>
            <a:ext cx="1840143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Elektronikus tananyagok menüpontból</a:t>
            </a:r>
          </a:p>
        </p:txBody>
      </p:sp>
      <p:sp>
        <p:nvSpPr>
          <p:cNvPr id="29" name="Szöveg helye 4">
            <a:extLst>
              <a:ext uri="{FF2B5EF4-FFF2-40B4-BE49-F238E27FC236}">
                <a16:creationId xmlns:a16="http://schemas.microsoft.com/office/drawing/2014/main" id="{5E7555FD-3ED3-BD72-AFCE-E63D296DB15B}"/>
              </a:ext>
            </a:extLst>
          </p:cNvPr>
          <p:cNvSpPr txBox="1">
            <a:spLocks/>
          </p:cNvSpPr>
          <p:nvPr/>
        </p:nvSpPr>
        <p:spPr>
          <a:xfrm>
            <a:off x="5350044" y="5074639"/>
            <a:ext cx="1604210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Közösségi terek anyagai között</a:t>
            </a:r>
          </a:p>
        </p:txBody>
      </p:sp>
      <p:sp>
        <p:nvSpPr>
          <p:cNvPr id="30" name="Szöveg helye 4">
            <a:extLst>
              <a:ext uri="{FF2B5EF4-FFF2-40B4-BE49-F238E27FC236}">
                <a16:creationId xmlns:a16="http://schemas.microsoft.com/office/drawing/2014/main" id="{EBB36D8C-9F9D-505D-BA9A-BB66A6556655}"/>
              </a:ext>
            </a:extLst>
          </p:cNvPr>
          <p:cNvSpPr txBox="1">
            <a:spLocks/>
          </p:cNvSpPr>
          <p:nvPr/>
        </p:nvSpPr>
        <p:spPr>
          <a:xfrm>
            <a:off x="7190186" y="5055311"/>
            <a:ext cx="1840143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Lista- és részletek nézetből is indítható</a:t>
            </a:r>
          </a:p>
        </p:txBody>
      </p:sp>
      <p:sp>
        <p:nvSpPr>
          <p:cNvPr id="31" name="Szöveg helye 4">
            <a:extLst>
              <a:ext uri="{FF2B5EF4-FFF2-40B4-BE49-F238E27FC236}">
                <a16:creationId xmlns:a16="http://schemas.microsoft.com/office/drawing/2014/main" id="{B72B9981-1C1B-BE1F-B986-D9DC6C25B057}"/>
              </a:ext>
            </a:extLst>
          </p:cNvPr>
          <p:cNvSpPr txBox="1">
            <a:spLocks/>
          </p:cNvSpPr>
          <p:nvPr/>
        </p:nvSpPr>
        <p:spPr>
          <a:xfrm>
            <a:off x="8979375" y="5074639"/>
            <a:ext cx="1840143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 err="1">
                <a:solidFill>
                  <a:schemeClr val="tx2"/>
                </a:solidFill>
              </a:rPr>
              <a:t>Sylora</a:t>
            </a:r>
            <a:r>
              <a:rPr lang="hu-HU" sz="1200" dirty="0">
                <a:solidFill>
                  <a:schemeClr val="tx2"/>
                </a:solidFill>
              </a:rPr>
              <a:t> típussal megkülönböztetve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90AE28A6-C916-EDED-67A1-0A8C9BC481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9876" y="1857073"/>
            <a:ext cx="3786828" cy="2843266"/>
          </a:xfrm>
          <a:prstGeom prst="rect">
            <a:avLst/>
          </a:prstGeom>
          <a:ln>
            <a:solidFill>
              <a:schemeClr val="tx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629676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1C882-8E7D-725D-4A9E-6EA0415AA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8B53529-4B2B-9855-69A1-56B4BDAC5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673794"/>
            <a:ext cx="6839452" cy="432991"/>
          </a:xfrm>
        </p:spPr>
        <p:txBody>
          <a:bodyPr/>
          <a:lstStyle/>
          <a:p>
            <a:r>
              <a:rPr lang="hu-HU" dirty="0"/>
              <a:t>Navigálás a </a:t>
            </a:r>
            <a:r>
              <a:rPr lang="hu-HU" dirty="0" err="1"/>
              <a:t>Sylora</a:t>
            </a:r>
            <a:r>
              <a:rPr lang="hu-HU" dirty="0"/>
              <a:t> felületére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645561C-CD02-A459-9098-CEF9BFD450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486DCCA-F0E1-8448-B6BC-B0982E809A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316" r="10357"/>
          <a:stretch>
            <a:fillRect/>
          </a:stretch>
        </p:blipFill>
        <p:spPr>
          <a:xfrm>
            <a:off x="887016" y="3313568"/>
            <a:ext cx="3541240" cy="3132980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23B0E5D5-278E-BBA6-E45E-8A8770431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711" y="3395433"/>
            <a:ext cx="438764" cy="432991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0E8BD43F-2426-3C53-57F3-6C7F72C39B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3930" y="3317833"/>
            <a:ext cx="5612724" cy="3128714"/>
          </a:xfrm>
          <a:prstGeom prst="rect">
            <a:avLst/>
          </a:prstGeom>
        </p:spPr>
      </p:pic>
      <p:pic>
        <p:nvPicPr>
          <p:cNvPr id="26" name="Kép 25">
            <a:extLst>
              <a:ext uri="{FF2B5EF4-FFF2-40B4-BE49-F238E27FC236}">
                <a16:creationId xmlns:a16="http://schemas.microsoft.com/office/drawing/2014/main" id="{A8C4B309-E690-43C4-E312-733971E892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989" y="1364201"/>
            <a:ext cx="11356789" cy="1468629"/>
          </a:xfrm>
          <a:prstGeom prst="rect">
            <a:avLst/>
          </a:prstGeom>
        </p:spPr>
      </p:pic>
      <p:sp>
        <p:nvSpPr>
          <p:cNvPr id="32" name="Szöveg helye 4">
            <a:extLst>
              <a:ext uri="{FF2B5EF4-FFF2-40B4-BE49-F238E27FC236}">
                <a16:creationId xmlns:a16="http://schemas.microsoft.com/office/drawing/2014/main" id="{EAD23246-EBFB-369A-3441-251FF6B3B34B}"/>
              </a:ext>
            </a:extLst>
          </p:cNvPr>
          <p:cNvSpPr txBox="1">
            <a:spLocks/>
          </p:cNvSpPr>
          <p:nvPr/>
        </p:nvSpPr>
        <p:spPr>
          <a:xfrm>
            <a:off x="887016" y="1451960"/>
            <a:ext cx="1976500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>
                <a:solidFill>
                  <a:schemeClr val="tx2"/>
                </a:solidFill>
              </a:rPr>
              <a:t>Hallgató elindítja a </a:t>
            </a:r>
            <a:r>
              <a:rPr lang="hu-HU" sz="1100" b="1" dirty="0" err="1">
                <a:solidFill>
                  <a:schemeClr val="tx2"/>
                </a:solidFill>
              </a:rPr>
              <a:t>Sylora</a:t>
            </a:r>
            <a:r>
              <a:rPr lang="hu-HU" sz="1100" b="1" dirty="0">
                <a:solidFill>
                  <a:schemeClr val="tx2"/>
                </a:solidFill>
              </a:rPr>
              <a:t> tananyagot a </a:t>
            </a:r>
            <a:r>
              <a:rPr lang="hu-HU" sz="1100" b="1" dirty="0" err="1">
                <a:solidFill>
                  <a:schemeClr val="tx2"/>
                </a:solidFill>
              </a:rPr>
              <a:t>Neptunból</a:t>
            </a:r>
            <a:endParaRPr lang="hu-HU" sz="1100" b="1" dirty="0">
              <a:solidFill>
                <a:schemeClr val="tx2"/>
              </a:solidFill>
            </a:endParaRPr>
          </a:p>
        </p:txBody>
      </p:sp>
      <p:sp>
        <p:nvSpPr>
          <p:cNvPr id="33" name="Szöveg helye 4">
            <a:extLst>
              <a:ext uri="{FF2B5EF4-FFF2-40B4-BE49-F238E27FC236}">
                <a16:creationId xmlns:a16="http://schemas.microsoft.com/office/drawing/2014/main" id="{FEF71CD8-D118-B56E-8B5D-C6A072F79849}"/>
              </a:ext>
            </a:extLst>
          </p:cNvPr>
          <p:cNvSpPr txBox="1">
            <a:spLocks/>
          </p:cNvSpPr>
          <p:nvPr/>
        </p:nvSpPr>
        <p:spPr>
          <a:xfrm>
            <a:off x="3658460" y="1451960"/>
            <a:ext cx="2159781" cy="1010500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>
                <a:solidFill>
                  <a:schemeClr val="tx2"/>
                </a:solidFill>
              </a:rPr>
              <a:t>Adatátadási</a:t>
            </a:r>
            <a:r>
              <a:rPr lang="hu-HU" sz="1100" dirty="0"/>
              <a:t> </a:t>
            </a:r>
            <a:r>
              <a:rPr lang="hu-HU" sz="1100" b="1" dirty="0">
                <a:solidFill>
                  <a:schemeClr val="tx2"/>
                </a:solidFill>
              </a:rPr>
              <a:t>hozzájárulás</a:t>
            </a:r>
          </a:p>
          <a:p>
            <a:pPr>
              <a:spcBef>
                <a:spcPts val="600"/>
              </a:spcBef>
            </a:pPr>
            <a:r>
              <a:rPr lang="hu-HU" sz="1100" dirty="0">
                <a:solidFill>
                  <a:schemeClr val="tx2"/>
                </a:solidFill>
              </a:rPr>
              <a:t>Első alkalommal</a:t>
            </a:r>
          </a:p>
          <a:p>
            <a:pPr>
              <a:spcBef>
                <a:spcPts val="600"/>
              </a:spcBef>
            </a:pPr>
            <a:r>
              <a:rPr lang="hu-HU" sz="1100" dirty="0">
                <a:solidFill>
                  <a:schemeClr val="tx2"/>
                </a:solidFill>
              </a:rPr>
              <a:t>Természetes személyazonosító adatok (opcionális)</a:t>
            </a:r>
          </a:p>
          <a:p>
            <a:pPr>
              <a:spcBef>
                <a:spcPts val="600"/>
              </a:spcBef>
            </a:pPr>
            <a:r>
              <a:rPr lang="hu-HU" sz="1100" dirty="0">
                <a:solidFill>
                  <a:schemeClr val="tx2"/>
                </a:solidFill>
              </a:rPr>
              <a:t>Külső azonosító (kötelező)</a:t>
            </a:r>
          </a:p>
          <a:p>
            <a:pPr marL="0" indent="0">
              <a:buNone/>
            </a:pPr>
            <a:endParaRPr lang="hu-HU" sz="1100" dirty="0">
              <a:solidFill>
                <a:schemeClr val="tx2"/>
              </a:solidFill>
            </a:endParaRPr>
          </a:p>
        </p:txBody>
      </p:sp>
      <p:sp>
        <p:nvSpPr>
          <p:cNvPr id="34" name="Szöveg helye 4">
            <a:extLst>
              <a:ext uri="{FF2B5EF4-FFF2-40B4-BE49-F238E27FC236}">
                <a16:creationId xmlns:a16="http://schemas.microsoft.com/office/drawing/2014/main" id="{3E117660-12FD-30B1-C367-366C849C0746}"/>
              </a:ext>
            </a:extLst>
          </p:cNvPr>
          <p:cNvSpPr txBox="1">
            <a:spLocks/>
          </p:cNvSpPr>
          <p:nvPr/>
        </p:nvSpPr>
        <p:spPr>
          <a:xfrm>
            <a:off x="6373759" y="1451960"/>
            <a:ext cx="1976500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>
                <a:solidFill>
                  <a:schemeClr val="tx2"/>
                </a:solidFill>
              </a:rPr>
              <a:t>Navigáció</a:t>
            </a:r>
          </a:p>
          <a:p>
            <a:r>
              <a:rPr lang="hu-HU" sz="1100" dirty="0" err="1">
                <a:solidFill>
                  <a:schemeClr val="tx2"/>
                </a:solidFill>
              </a:rPr>
              <a:t>Sylora</a:t>
            </a:r>
            <a:r>
              <a:rPr lang="hu-HU" sz="1100" dirty="0">
                <a:solidFill>
                  <a:schemeClr val="tx2"/>
                </a:solidFill>
              </a:rPr>
              <a:t> új böngésző-lapon nyílik meg</a:t>
            </a:r>
          </a:p>
        </p:txBody>
      </p:sp>
      <p:sp>
        <p:nvSpPr>
          <p:cNvPr id="35" name="Szöveg helye 4">
            <a:extLst>
              <a:ext uri="{FF2B5EF4-FFF2-40B4-BE49-F238E27FC236}">
                <a16:creationId xmlns:a16="http://schemas.microsoft.com/office/drawing/2014/main" id="{B2B3B10B-47AC-1568-A2A7-7287C7733947}"/>
              </a:ext>
            </a:extLst>
          </p:cNvPr>
          <p:cNvSpPr txBox="1">
            <a:spLocks/>
          </p:cNvSpPr>
          <p:nvPr/>
        </p:nvSpPr>
        <p:spPr>
          <a:xfrm>
            <a:off x="9089057" y="1451960"/>
            <a:ext cx="2332922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 err="1">
                <a:solidFill>
                  <a:schemeClr val="tx2"/>
                </a:solidFill>
              </a:rPr>
              <a:t>Sylora</a:t>
            </a:r>
            <a:r>
              <a:rPr lang="hu-HU" sz="1100" b="1" dirty="0">
                <a:solidFill>
                  <a:schemeClr val="tx2"/>
                </a:solidFill>
              </a:rPr>
              <a:t> belépés</a:t>
            </a:r>
          </a:p>
          <a:p>
            <a:pPr>
              <a:spcBef>
                <a:spcPts val="600"/>
              </a:spcBef>
            </a:pPr>
            <a:r>
              <a:rPr lang="hu-HU" sz="1100" dirty="0">
                <a:solidFill>
                  <a:schemeClr val="tx2"/>
                </a:solidFill>
              </a:rPr>
              <a:t>Bejelentkezés vagy Regisztráció</a:t>
            </a:r>
          </a:p>
          <a:p>
            <a:pPr>
              <a:spcBef>
                <a:spcPts val="600"/>
              </a:spcBef>
            </a:pPr>
            <a:r>
              <a:rPr lang="hu-HU" sz="1100" dirty="0">
                <a:solidFill>
                  <a:schemeClr val="tx2"/>
                </a:solidFill>
              </a:rPr>
              <a:t>Személyazonosító adatok átadása esetén egyszerűbb regisztráció</a:t>
            </a:r>
          </a:p>
        </p:txBody>
      </p:sp>
      <p:sp>
        <p:nvSpPr>
          <p:cNvPr id="36" name="Szöveg helye 4">
            <a:extLst>
              <a:ext uri="{FF2B5EF4-FFF2-40B4-BE49-F238E27FC236}">
                <a16:creationId xmlns:a16="http://schemas.microsoft.com/office/drawing/2014/main" id="{9502E8CF-05DC-0939-FC8C-D92539A977C4}"/>
              </a:ext>
            </a:extLst>
          </p:cNvPr>
          <p:cNvSpPr txBox="1">
            <a:spLocks/>
          </p:cNvSpPr>
          <p:nvPr/>
        </p:nvSpPr>
        <p:spPr>
          <a:xfrm>
            <a:off x="860774" y="2998395"/>
            <a:ext cx="3785937" cy="276226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>
                <a:solidFill>
                  <a:schemeClr val="tx2"/>
                </a:solidFill>
              </a:rPr>
              <a:t>1. Adatátadási hozzájárulás – első alkalommal</a:t>
            </a:r>
          </a:p>
        </p:txBody>
      </p:sp>
      <p:sp>
        <p:nvSpPr>
          <p:cNvPr id="37" name="Szöveg helye 4">
            <a:extLst>
              <a:ext uri="{FF2B5EF4-FFF2-40B4-BE49-F238E27FC236}">
                <a16:creationId xmlns:a16="http://schemas.microsoft.com/office/drawing/2014/main" id="{14BA6F4C-E5E5-6DD9-C7D8-03AC5D44EA1D}"/>
              </a:ext>
            </a:extLst>
          </p:cNvPr>
          <p:cNvSpPr txBox="1">
            <a:spLocks/>
          </p:cNvSpPr>
          <p:nvPr/>
        </p:nvSpPr>
        <p:spPr>
          <a:xfrm>
            <a:off x="5327483" y="2947463"/>
            <a:ext cx="3785937" cy="276226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>
                <a:solidFill>
                  <a:schemeClr val="tx2"/>
                </a:solidFill>
              </a:rPr>
              <a:t>2. </a:t>
            </a:r>
            <a:r>
              <a:rPr lang="hu-HU" sz="1100" b="1" dirty="0" err="1">
                <a:solidFill>
                  <a:schemeClr val="tx2"/>
                </a:solidFill>
              </a:rPr>
              <a:t>Sylora</a:t>
            </a:r>
            <a:r>
              <a:rPr lang="hu-HU" sz="1100" b="1" dirty="0">
                <a:solidFill>
                  <a:schemeClr val="tx2"/>
                </a:solidFill>
              </a:rPr>
              <a:t> – új lapon</a:t>
            </a:r>
          </a:p>
        </p:txBody>
      </p:sp>
    </p:spTree>
    <p:extLst>
      <p:ext uri="{BB962C8B-B14F-4D97-AF65-F5344CB8AC3E}">
        <p14:creationId xmlns:p14="http://schemas.microsoft.com/office/powerpoint/2010/main" val="1624225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68B76F-856B-E39C-A3D7-562B33897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4" y="628463"/>
            <a:ext cx="4614864" cy="432991"/>
          </a:xfrm>
        </p:spPr>
        <p:txBody>
          <a:bodyPr/>
          <a:lstStyle/>
          <a:p>
            <a:r>
              <a:rPr lang="hu-HU" dirty="0"/>
              <a:t>Eredmény szinkron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353DBC0-FE95-FE6D-7446-F2B19E2DDE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3E5519E-290D-C8B9-436F-60C8EF3136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pic>
        <p:nvPicPr>
          <p:cNvPr id="16" name="Kép 15">
            <a:extLst>
              <a:ext uri="{FF2B5EF4-FFF2-40B4-BE49-F238E27FC236}">
                <a16:creationId xmlns:a16="http://schemas.microsoft.com/office/drawing/2014/main" id="{788C0A37-3A8B-B7E2-3CD4-DCD201BC65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615" y="1201364"/>
            <a:ext cx="3431800" cy="4666917"/>
          </a:xfrm>
          <a:prstGeom prst="rect">
            <a:avLst/>
          </a:prstGeom>
        </p:spPr>
      </p:pic>
      <p:sp>
        <p:nvSpPr>
          <p:cNvPr id="17" name="Szöveg helye 4">
            <a:extLst>
              <a:ext uri="{FF2B5EF4-FFF2-40B4-BE49-F238E27FC236}">
                <a16:creationId xmlns:a16="http://schemas.microsoft.com/office/drawing/2014/main" id="{B3EF8D3C-BE38-CF5D-1585-523EEE526EBB}"/>
              </a:ext>
            </a:extLst>
          </p:cNvPr>
          <p:cNvSpPr txBox="1">
            <a:spLocks/>
          </p:cNvSpPr>
          <p:nvPr/>
        </p:nvSpPr>
        <p:spPr>
          <a:xfrm>
            <a:off x="2172172" y="1416728"/>
            <a:ext cx="2016605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 err="1">
                <a:solidFill>
                  <a:schemeClr val="tx2"/>
                </a:solidFill>
              </a:rPr>
              <a:t>Sylora</a:t>
            </a:r>
            <a:r>
              <a:rPr lang="hu-HU" sz="1100" b="1" dirty="0">
                <a:solidFill>
                  <a:schemeClr val="tx2"/>
                </a:solidFill>
              </a:rPr>
              <a:t> tanulás</a:t>
            </a:r>
          </a:p>
          <a:p>
            <a:pPr marL="0" indent="0">
              <a:buNone/>
            </a:pPr>
            <a:r>
              <a:rPr lang="hu-HU" sz="1100" dirty="0">
                <a:solidFill>
                  <a:schemeClr val="tx2"/>
                </a:solidFill>
              </a:rPr>
              <a:t>A hallgató tanul a </a:t>
            </a:r>
            <a:r>
              <a:rPr lang="hu-HU" sz="1100" dirty="0" err="1">
                <a:solidFill>
                  <a:schemeClr val="tx2"/>
                </a:solidFill>
              </a:rPr>
              <a:t>Syloraban</a:t>
            </a:r>
            <a:endParaRPr lang="hu-HU" sz="1100" dirty="0">
              <a:solidFill>
                <a:schemeClr val="tx2"/>
              </a:solidFill>
            </a:endParaRPr>
          </a:p>
        </p:txBody>
      </p:sp>
      <p:sp>
        <p:nvSpPr>
          <p:cNvPr id="18" name="Szöveg helye 4">
            <a:extLst>
              <a:ext uri="{FF2B5EF4-FFF2-40B4-BE49-F238E27FC236}">
                <a16:creationId xmlns:a16="http://schemas.microsoft.com/office/drawing/2014/main" id="{3827B027-C3BE-2FE2-EE9F-3BAB006DCF24}"/>
              </a:ext>
            </a:extLst>
          </p:cNvPr>
          <p:cNvSpPr txBox="1">
            <a:spLocks/>
          </p:cNvSpPr>
          <p:nvPr/>
        </p:nvSpPr>
        <p:spPr>
          <a:xfrm>
            <a:off x="2162618" y="2568068"/>
            <a:ext cx="2499073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>
                <a:solidFill>
                  <a:schemeClr val="tx2"/>
                </a:solidFill>
              </a:rPr>
              <a:t>Azonnali eredmény-visszaírás</a:t>
            </a:r>
          </a:p>
          <a:p>
            <a:pPr marL="0" indent="0">
              <a:buNone/>
            </a:pPr>
            <a:r>
              <a:rPr lang="hu-HU" sz="1100" dirty="0">
                <a:solidFill>
                  <a:schemeClr val="tx2"/>
                </a:solidFill>
              </a:rPr>
              <a:t>A teljesítési adatok azonnal automatikusan átkerülnek </a:t>
            </a:r>
            <a:r>
              <a:rPr lang="hu-HU" sz="1100" dirty="0" err="1">
                <a:solidFill>
                  <a:schemeClr val="tx2"/>
                </a:solidFill>
              </a:rPr>
              <a:t>Neptunba</a:t>
            </a:r>
            <a:endParaRPr lang="hu-HU" sz="1100" dirty="0">
              <a:solidFill>
                <a:schemeClr val="tx2"/>
              </a:solidFill>
            </a:endParaRPr>
          </a:p>
        </p:txBody>
      </p:sp>
      <p:sp>
        <p:nvSpPr>
          <p:cNvPr id="19" name="Szöveg helye 4">
            <a:extLst>
              <a:ext uri="{FF2B5EF4-FFF2-40B4-BE49-F238E27FC236}">
                <a16:creationId xmlns:a16="http://schemas.microsoft.com/office/drawing/2014/main" id="{F7F67C70-DD99-3556-C924-9803E12CE2AE}"/>
              </a:ext>
            </a:extLst>
          </p:cNvPr>
          <p:cNvSpPr txBox="1">
            <a:spLocks/>
          </p:cNvSpPr>
          <p:nvPr/>
        </p:nvSpPr>
        <p:spPr>
          <a:xfrm>
            <a:off x="2144658" y="3781586"/>
            <a:ext cx="2302529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b="1" dirty="0" err="1">
                <a:solidFill>
                  <a:schemeClr val="tx2"/>
                </a:solidFill>
              </a:rPr>
              <a:t>Neptun</a:t>
            </a:r>
            <a:r>
              <a:rPr lang="hu-HU" sz="1100" b="1" dirty="0">
                <a:solidFill>
                  <a:schemeClr val="tx2"/>
                </a:solidFill>
              </a:rPr>
              <a:t> e-tananyag eredmény</a:t>
            </a:r>
          </a:p>
          <a:p>
            <a:pPr marL="0" indent="0">
              <a:buNone/>
            </a:pPr>
            <a:r>
              <a:rPr lang="hu-HU" sz="1100" dirty="0">
                <a:solidFill>
                  <a:schemeClr val="tx2"/>
                </a:solidFill>
              </a:rPr>
              <a:t>A </a:t>
            </a:r>
            <a:r>
              <a:rPr lang="hu-HU" sz="1100" dirty="0" err="1">
                <a:solidFill>
                  <a:schemeClr val="tx2"/>
                </a:solidFill>
              </a:rPr>
              <a:t>Neptunban</a:t>
            </a:r>
            <a:r>
              <a:rPr lang="hu-HU" sz="1100" dirty="0">
                <a:solidFill>
                  <a:schemeClr val="tx2"/>
                </a:solidFill>
              </a:rPr>
              <a:t> az eredmény megjelenik</a:t>
            </a:r>
          </a:p>
        </p:txBody>
      </p:sp>
      <p:sp>
        <p:nvSpPr>
          <p:cNvPr id="20" name="Szöveg helye 4">
            <a:extLst>
              <a:ext uri="{FF2B5EF4-FFF2-40B4-BE49-F238E27FC236}">
                <a16:creationId xmlns:a16="http://schemas.microsoft.com/office/drawing/2014/main" id="{EF8940CB-F74F-9869-D647-0E35325236DC}"/>
              </a:ext>
            </a:extLst>
          </p:cNvPr>
          <p:cNvSpPr txBox="1">
            <a:spLocks/>
          </p:cNvSpPr>
          <p:nvPr/>
        </p:nvSpPr>
        <p:spPr>
          <a:xfrm>
            <a:off x="1625887" y="5294165"/>
            <a:ext cx="784574" cy="265879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000" b="1" dirty="0">
                <a:solidFill>
                  <a:schemeClr val="accent6"/>
                </a:solidFill>
              </a:rPr>
              <a:t>Hallgató</a:t>
            </a:r>
            <a:endParaRPr lang="hu-HU" sz="1000" dirty="0">
              <a:solidFill>
                <a:schemeClr val="accent6"/>
              </a:solidFill>
            </a:endParaRPr>
          </a:p>
        </p:txBody>
      </p:sp>
      <p:sp>
        <p:nvSpPr>
          <p:cNvPr id="21" name="Szöveg helye 4">
            <a:extLst>
              <a:ext uri="{FF2B5EF4-FFF2-40B4-BE49-F238E27FC236}">
                <a16:creationId xmlns:a16="http://schemas.microsoft.com/office/drawing/2014/main" id="{779EE53B-2E26-E785-65B3-968E2C3BACB4}"/>
              </a:ext>
            </a:extLst>
          </p:cNvPr>
          <p:cNvSpPr txBox="1">
            <a:spLocks/>
          </p:cNvSpPr>
          <p:nvPr/>
        </p:nvSpPr>
        <p:spPr>
          <a:xfrm>
            <a:off x="2695227" y="5294164"/>
            <a:ext cx="784574" cy="265879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000" b="1" dirty="0">
                <a:solidFill>
                  <a:schemeClr val="accent6"/>
                </a:solidFill>
              </a:rPr>
              <a:t>Oktató</a:t>
            </a:r>
            <a:endParaRPr lang="hu-HU" sz="1000" dirty="0">
              <a:solidFill>
                <a:schemeClr val="accent6"/>
              </a:solidFill>
            </a:endParaRPr>
          </a:p>
        </p:txBody>
      </p:sp>
      <p:sp>
        <p:nvSpPr>
          <p:cNvPr id="22" name="Szöveg helye 4">
            <a:extLst>
              <a:ext uri="{FF2B5EF4-FFF2-40B4-BE49-F238E27FC236}">
                <a16:creationId xmlns:a16="http://schemas.microsoft.com/office/drawing/2014/main" id="{6F258D20-DDA4-67CF-FEFA-D791F76740E6}"/>
              </a:ext>
            </a:extLst>
          </p:cNvPr>
          <p:cNvSpPr txBox="1">
            <a:spLocks/>
          </p:cNvSpPr>
          <p:nvPr/>
        </p:nvSpPr>
        <p:spPr>
          <a:xfrm>
            <a:off x="3489960" y="5294164"/>
            <a:ext cx="1083621" cy="265879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000" b="1" dirty="0">
                <a:solidFill>
                  <a:schemeClr val="accent6"/>
                </a:solidFill>
              </a:rPr>
              <a:t>Adminisztrátor</a:t>
            </a:r>
            <a:endParaRPr lang="hu-HU" sz="1000" dirty="0">
              <a:solidFill>
                <a:schemeClr val="accent6"/>
              </a:solidFill>
            </a:endParaRPr>
          </a:p>
        </p:txBody>
      </p:sp>
      <p:sp>
        <p:nvSpPr>
          <p:cNvPr id="23" name="Szöveg helye 4">
            <a:extLst>
              <a:ext uri="{FF2B5EF4-FFF2-40B4-BE49-F238E27FC236}">
                <a16:creationId xmlns:a16="http://schemas.microsoft.com/office/drawing/2014/main" id="{C240D08D-51A0-80C1-9D14-0ED00D41216B}"/>
              </a:ext>
            </a:extLst>
          </p:cNvPr>
          <p:cNvSpPr txBox="1">
            <a:spLocks/>
          </p:cNvSpPr>
          <p:nvPr/>
        </p:nvSpPr>
        <p:spPr>
          <a:xfrm>
            <a:off x="1494976" y="5491976"/>
            <a:ext cx="3098251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100" dirty="0">
                <a:solidFill>
                  <a:schemeClr val="tx2"/>
                </a:solidFill>
              </a:rPr>
              <a:t>Az eredmény minden érintett számára elérhető</a:t>
            </a:r>
          </a:p>
        </p:txBody>
      </p:sp>
      <p:pic>
        <p:nvPicPr>
          <p:cNvPr id="25" name="Kép 24">
            <a:extLst>
              <a:ext uri="{FF2B5EF4-FFF2-40B4-BE49-F238E27FC236}">
                <a16:creationId xmlns:a16="http://schemas.microsoft.com/office/drawing/2014/main" id="{9670D8A6-A653-376F-767E-ED4280D40B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0096" y="3001010"/>
            <a:ext cx="1424043" cy="1002847"/>
          </a:xfrm>
          <a:prstGeom prst="rect">
            <a:avLst/>
          </a:prstGeom>
        </p:spPr>
      </p:pic>
      <p:cxnSp>
        <p:nvCxnSpPr>
          <p:cNvPr id="62" name="Összekötő: szögletes 61">
            <a:extLst>
              <a:ext uri="{FF2B5EF4-FFF2-40B4-BE49-F238E27FC236}">
                <a16:creationId xmlns:a16="http://schemas.microsoft.com/office/drawing/2014/main" id="{32BAE27A-D0C0-841C-39B5-F2A4BB65FBB0}"/>
              </a:ext>
            </a:extLst>
          </p:cNvPr>
          <p:cNvCxnSpPr>
            <a:cxnSpLocks/>
          </p:cNvCxnSpPr>
          <p:nvPr/>
        </p:nvCxnSpPr>
        <p:spPr>
          <a:xfrm rot="10800000">
            <a:off x="4689860" y="3012894"/>
            <a:ext cx="340237" cy="245636"/>
          </a:xfrm>
          <a:prstGeom prst="bentConnector3">
            <a:avLst>
              <a:gd name="adj1" fmla="val 50000"/>
            </a:avLst>
          </a:prstGeom>
          <a:ln w="28575">
            <a:solidFill>
              <a:srgbClr val="FF90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Szöveg helye 4">
            <a:extLst>
              <a:ext uri="{FF2B5EF4-FFF2-40B4-BE49-F238E27FC236}">
                <a16:creationId xmlns:a16="http://schemas.microsoft.com/office/drawing/2014/main" id="{BE1858C4-97AC-A80A-8F2C-05DBF6506EDB}"/>
              </a:ext>
            </a:extLst>
          </p:cNvPr>
          <p:cNvSpPr txBox="1">
            <a:spLocks/>
          </p:cNvSpPr>
          <p:nvPr/>
        </p:nvSpPr>
        <p:spPr>
          <a:xfrm>
            <a:off x="5507280" y="3048420"/>
            <a:ext cx="1066175" cy="556219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050" b="1" dirty="0">
                <a:solidFill>
                  <a:schemeClr val="tx2"/>
                </a:solidFill>
              </a:rPr>
              <a:t>Ütemezett szinkron</a:t>
            </a:r>
            <a:endParaRPr lang="hu-HU" sz="1050" dirty="0">
              <a:solidFill>
                <a:schemeClr val="tx2"/>
              </a:solidFill>
            </a:endParaRPr>
          </a:p>
        </p:txBody>
      </p:sp>
      <p:sp>
        <p:nvSpPr>
          <p:cNvPr id="71" name="Szöveg helye 4">
            <a:extLst>
              <a:ext uri="{FF2B5EF4-FFF2-40B4-BE49-F238E27FC236}">
                <a16:creationId xmlns:a16="http://schemas.microsoft.com/office/drawing/2014/main" id="{514F9E7E-E8A7-94CB-43CE-A8AB9454901D}"/>
              </a:ext>
            </a:extLst>
          </p:cNvPr>
          <p:cNvSpPr txBox="1">
            <a:spLocks/>
          </p:cNvSpPr>
          <p:nvPr/>
        </p:nvSpPr>
        <p:spPr>
          <a:xfrm>
            <a:off x="5030094" y="3482545"/>
            <a:ext cx="1378325" cy="556219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800" dirty="0">
                <a:solidFill>
                  <a:schemeClr val="tx2"/>
                </a:solidFill>
              </a:rPr>
              <a:t>Az eredmények napi szinkronja gondoskodik az adatok teljességéről</a:t>
            </a:r>
          </a:p>
        </p:txBody>
      </p:sp>
      <p:pic>
        <p:nvPicPr>
          <p:cNvPr id="76" name="Kép 75">
            <a:extLst>
              <a:ext uri="{FF2B5EF4-FFF2-40B4-BE49-F238E27FC236}">
                <a16:creationId xmlns:a16="http://schemas.microsoft.com/office/drawing/2014/main" id="{FD2AA317-8BF2-12AA-A166-DACE37557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6980" y="1207377"/>
            <a:ext cx="3010019" cy="4757502"/>
          </a:xfrm>
          <a:prstGeom prst="rect">
            <a:avLst/>
          </a:prstGeom>
        </p:spPr>
      </p:pic>
      <p:sp>
        <p:nvSpPr>
          <p:cNvPr id="77" name="Szöveg helye 4">
            <a:extLst>
              <a:ext uri="{FF2B5EF4-FFF2-40B4-BE49-F238E27FC236}">
                <a16:creationId xmlns:a16="http://schemas.microsoft.com/office/drawing/2014/main" id="{EF7DD76F-E414-BD4F-9D4F-4AD031B166CB}"/>
              </a:ext>
            </a:extLst>
          </p:cNvPr>
          <p:cNvSpPr txBox="1">
            <a:spLocks/>
          </p:cNvSpPr>
          <p:nvPr/>
        </p:nvSpPr>
        <p:spPr>
          <a:xfrm>
            <a:off x="7630724" y="1579406"/>
            <a:ext cx="2302529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1400" b="1" dirty="0">
                <a:solidFill>
                  <a:schemeClr val="tx2"/>
                </a:solidFill>
              </a:rPr>
              <a:t>Eredmény adatok</a:t>
            </a:r>
          </a:p>
        </p:txBody>
      </p:sp>
      <p:sp>
        <p:nvSpPr>
          <p:cNvPr id="78" name="Szöveg helye 4">
            <a:extLst>
              <a:ext uri="{FF2B5EF4-FFF2-40B4-BE49-F238E27FC236}">
                <a16:creationId xmlns:a16="http://schemas.microsoft.com/office/drawing/2014/main" id="{AFD358E7-12F1-4CCD-7DF7-4D0FDE896544}"/>
              </a:ext>
            </a:extLst>
          </p:cNvPr>
          <p:cNvSpPr txBox="1">
            <a:spLocks/>
          </p:cNvSpPr>
          <p:nvPr/>
        </p:nvSpPr>
        <p:spPr>
          <a:xfrm>
            <a:off x="7630724" y="2445249"/>
            <a:ext cx="2302529" cy="3114794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Előrehaladás (%)</a:t>
            </a:r>
          </a:p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Eredményesség (%)</a:t>
            </a:r>
          </a:p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Tanulással töltött idő</a:t>
            </a:r>
          </a:p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Tanulás státusza</a:t>
            </a:r>
          </a:p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Megfelelt minősítés ideje</a:t>
            </a:r>
          </a:p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Első indítás</a:t>
            </a:r>
          </a:p>
          <a:p>
            <a:pPr>
              <a:buFont typeface="Arial" panose="020B0604020202020204" pitchFamily="34" charset="0"/>
              <a:buChar char="■"/>
            </a:pPr>
            <a:r>
              <a:rPr lang="hu-HU" sz="1400" dirty="0">
                <a:solidFill>
                  <a:schemeClr val="tx2"/>
                </a:solidFill>
              </a:rPr>
              <a:t>Utolsó indítás</a:t>
            </a:r>
          </a:p>
        </p:txBody>
      </p:sp>
    </p:spTree>
    <p:extLst>
      <p:ext uri="{BB962C8B-B14F-4D97-AF65-F5344CB8AC3E}">
        <p14:creationId xmlns:p14="http://schemas.microsoft.com/office/powerpoint/2010/main" val="1600139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45C7413-1DE8-87F6-1BC8-815840DDC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3" y="689133"/>
            <a:ext cx="7037973" cy="432991"/>
          </a:xfrm>
        </p:spPr>
        <p:txBody>
          <a:bodyPr/>
          <a:lstStyle/>
          <a:p>
            <a:r>
              <a:rPr lang="hu-HU" dirty="0"/>
              <a:t>Eredmények megjelenése a </a:t>
            </a:r>
            <a:r>
              <a:rPr lang="hu-HU" dirty="0" err="1"/>
              <a:t>Neptunban</a:t>
            </a:r>
            <a:endParaRPr lang="hu-HU" dirty="0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C40A67BE-DE35-7751-3C1B-DAD10B5BAD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24CA9BFE-4D0A-57F3-ED11-ECF6BA1216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231EC2E-1376-ADB4-EE2C-8638974943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96" y="1755694"/>
            <a:ext cx="3712086" cy="2582626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4E8A314F-D57C-A8BB-90A3-636DA9B54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979" y="1755694"/>
            <a:ext cx="3895740" cy="2582624"/>
          </a:xfrm>
          <a:prstGeom prst="rect">
            <a:avLst/>
          </a:prstGeom>
          <a:ln>
            <a:solidFill>
              <a:schemeClr val="tx1">
                <a:lumMod val="85000"/>
              </a:schemeClr>
            </a:solidFill>
          </a:ln>
        </p:spPr>
      </p:pic>
      <p:sp>
        <p:nvSpPr>
          <p:cNvPr id="11" name="Szöveg helye 4">
            <a:extLst>
              <a:ext uri="{FF2B5EF4-FFF2-40B4-BE49-F238E27FC236}">
                <a16:creationId xmlns:a16="http://schemas.microsoft.com/office/drawing/2014/main" id="{961A3083-4365-FDEF-3034-312D2816E4BF}"/>
              </a:ext>
            </a:extLst>
          </p:cNvPr>
          <p:cNvSpPr txBox="1">
            <a:spLocks/>
          </p:cNvSpPr>
          <p:nvPr/>
        </p:nvSpPr>
        <p:spPr>
          <a:xfrm>
            <a:off x="1011578" y="1250543"/>
            <a:ext cx="2302529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1400" b="1" dirty="0">
                <a:solidFill>
                  <a:schemeClr val="tx2"/>
                </a:solidFill>
              </a:rPr>
              <a:t>Hallgatói web</a:t>
            </a:r>
          </a:p>
        </p:txBody>
      </p:sp>
      <p:sp>
        <p:nvSpPr>
          <p:cNvPr id="12" name="Szöveg helye 4">
            <a:extLst>
              <a:ext uri="{FF2B5EF4-FFF2-40B4-BE49-F238E27FC236}">
                <a16:creationId xmlns:a16="http://schemas.microsoft.com/office/drawing/2014/main" id="{1B75F27B-4270-8182-410A-64FFE5F5CEF5}"/>
              </a:ext>
            </a:extLst>
          </p:cNvPr>
          <p:cNvSpPr txBox="1">
            <a:spLocks/>
          </p:cNvSpPr>
          <p:nvPr/>
        </p:nvSpPr>
        <p:spPr>
          <a:xfrm>
            <a:off x="4887585" y="1250543"/>
            <a:ext cx="2302529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1400" b="1" dirty="0">
                <a:solidFill>
                  <a:schemeClr val="tx2"/>
                </a:solidFill>
              </a:rPr>
              <a:t>Oktatói web</a:t>
            </a:r>
          </a:p>
        </p:txBody>
      </p:sp>
      <p:sp>
        <p:nvSpPr>
          <p:cNvPr id="13" name="Szöveg helye 4">
            <a:extLst>
              <a:ext uri="{FF2B5EF4-FFF2-40B4-BE49-F238E27FC236}">
                <a16:creationId xmlns:a16="http://schemas.microsoft.com/office/drawing/2014/main" id="{713726DE-420F-FB5B-F6AF-2D3A28B109DF}"/>
              </a:ext>
            </a:extLst>
          </p:cNvPr>
          <p:cNvSpPr txBox="1">
            <a:spLocks/>
          </p:cNvSpPr>
          <p:nvPr/>
        </p:nvSpPr>
        <p:spPr>
          <a:xfrm>
            <a:off x="8844020" y="1250543"/>
            <a:ext cx="2302529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1400" b="1" dirty="0">
                <a:solidFill>
                  <a:schemeClr val="tx2"/>
                </a:solidFill>
              </a:rPr>
              <a:t>Kliens</a:t>
            </a:r>
          </a:p>
        </p:txBody>
      </p:sp>
      <p:pic>
        <p:nvPicPr>
          <p:cNvPr id="15" name="Kép 14">
            <a:extLst>
              <a:ext uri="{FF2B5EF4-FFF2-40B4-BE49-F238E27FC236}">
                <a16:creationId xmlns:a16="http://schemas.microsoft.com/office/drawing/2014/main" id="{FD4864F5-9348-8F1E-54A3-132EA47E3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12" y="4545404"/>
            <a:ext cx="11665064" cy="874879"/>
          </a:xfrm>
          <a:prstGeom prst="rect">
            <a:avLst/>
          </a:prstGeom>
        </p:spPr>
      </p:pic>
      <p:sp>
        <p:nvSpPr>
          <p:cNvPr id="16" name="Szöveg helye 4">
            <a:extLst>
              <a:ext uri="{FF2B5EF4-FFF2-40B4-BE49-F238E27FC236}">
                <a16:creationId xmlns:a16="http://schemas.microsoft.com/office/drawing/2014/main" id="{237BCA3C-B4CB-DB20-5133-648BC8CDC16A}"/>
              </a:ext>
            </a:extLst>
          </p:cNvPr>
          <p:cNvSpPr txBox="1">
            <a:spLocks/>
          </p:cNvSpPr>
          <p:nvPr/>
        </p:nvSpPr>
        <p:spPr>
          <a:xfrm>
            <a:off x="838200" y="4689715"/>
            <a:ext cx="3066382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A hallgatók a saját tárgyaik és kurzusaik tananyagaihoz kapcsolódó részletes eredményeket tekinthetik meg.</a:t>
            </a:r>
          </a:p>
        </p:txBody>
      </p:sp>
      <p:sp>
        <p:nvSpPr>
          <p:cNvPr id="17" name="Szöveg helye 4">
            <a:extLst>
              <a:ext uri="{FF2B5EF4-FFF2-40B4-BE49-F238E27FC236}">
                <a16:creationId xmlns:a16="http://schemas.microsoft.com/office/drawing/2014/main" id="{DBABA668-2590-3CAE-E6A2-B9C3852EFAF3}"/>
              </a:ext>
            </a:extLst>
          </p:cNvPr>
          <p:cNvSpPr txBox="1">
            <a:spLocks/>
          </p:cNvSpPr>
          <p:nvPr/>
        </p:nvSpPr>
        <p:spPr>
          <a:xfrm>
            <a:off x="4704348" y="4689715"/>
            <a:ext cx="3066382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Az oktatók a hallgatók teljesítéseit listában követhetik nyomon.</a:t>
            </a:r>
          </a:p>
        </p:txBody>
      </p:sp>
      <p:sp>
        <p:nvSpPr>
          <p:cNvPr id="18" name="Szöveg helye 4">
            <a:extLst>
              <a:ext uri="{FF2B5EF4-FFF2-40B4-BE49-F238E27FC236}">
                <a16:creationId xmlns:a16="http://schemas.microsoft.com/office/drawing/2014/main" id="{1194B436-B351-80C6-78FD-9634BBD6E653}"/>
              </a:ext>
            </a:extLst>
          </p:cNvPr>
          <p:cNvSpPr txBox="1">
            <a:spLocks/>
          </p:cNvSpPr>
          <p:nvPr/>
        </p:nvSpPr>
        <p:spPr>
          <a:xfrm>
            <a:off x="8751073" y="4673823"/>
            <a:ext cx="3066382" cy="690463"/>
          </a:xfrm>
          <a:prstGeom prst="rect">
            <a:avLst/>
          </a:prstGeom>
        </p:spPr>
        <p:txBody>
          <a:bodyPr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200" dirty="0">
                <a:solidFill>
                  <a:schemeClr val="tx2"/>
                </a:solidFill>
              </a:rPr>
              <a:t>A kliensben </a:t>
            </a:r>
            <a:r>
              <a:rPr lang="hu-HU" sz="1200" dirty="0" err="1">
                <a:solidFill>
                  <a:schemeClr val="tx2"/>
                </a:solidFill>
              </a:rPr>
              <a:t>hallgatónként</a:t>
            </a:r>
            <a:r>
              <a:rPr lang="hu-HU" sz="1200" dirty="0">
                <a:solidFill>
                  <a:schemeClr val="tx2"/>
                </a:solidFill>
              </a:rPr>
              <a:t> áttekinthetők az összes </a:t>
            </a:r>
            <a:r>
              <a:rPr lang="hu-HU" sz="1200" dirty="0" err="1">
                <a:solidFill>
                  <a:schemeClr val="tx2"/>
                </a:solidFill>
              </a:rPr>
              <a:t>Sylora</a:t>
            </a:r>
            <a:r>
              <a:rPr lang="hu-HU" sz="1200" dirty="0">
                <a:solidFill>
                  <a:schemeClr val="tx2"/>
                </a:solidFill>
              </a:rPr>
              <a:t> tananyaghoz tartozó teljesítési adatok.</a:t>
            </a:r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CF878712-5D6A-1AAE-B767-86169DC0A3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3116" y="1744958"/>
            <a:ext cx="3643141" cy="258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39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A206201-13D5-D208-2C07-E0D02B05D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4" y="919757"/>
            <a:ext cx="4614864" cy="432991"/>
          </a:xfrm>
        </p:spPr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FAB9268-F49E-F867-3596-1030FF86C5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C2B37622-48B5-6A4A-42D4-1A66774DDE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 err="1"/>
              <a:t>Sylora</a:t>
            </a:r>
            <a:r>
              <a:rPr lang="hu-HU" dirty="0"/>
              <a:t> integráció a </a:t>
            </a:r>
            <a:r>
              <a:rPr lang="hu-HU" dirty="0" err="1"/>
              <a:t>Neptun</a:t>
            </a:r>
            <a:r>
              <a:rPr lang="hu-HU" dirty="0"/>
              <a:t> tanulmányi rendszerben</a:t>
            </a:r>
          </a:p>
          <a:p>
            <a:endParaRPr lang="hu-HU" dirty="0"/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AFCA2FB6-AEC0-38A2-E4CD-A0331C9265C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3938" y="1583448"/>
            <a:ext cx="10629900" cy="342820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u-HU" b="1" dirty="0">
                <a:solidFill>
                  <a:schemeClr val="tx2"/>
                </a:solidFill>
              </a:rPr>
              <a:t>✔ Teljes körű </a:t>
            </a:r>
            <a:r>
              <a:rPr lang="hu-HU" b="1" dirty="0" err="1">
                <a:solidFill>
                  <a:schemeClr val="tx2"/>
                </a:solidFill>
              </a:rPr>
              <a:t>Sylora</a:t>
            </a:r>
            <a:r>
              <a:rPr lang="hu-HU" b="1" dirty="0">
                <a:solidFill>
                  <a:schemeClr val="tx2"/>
                </a:solidFill>
              </a:rPr>
              <a:t> tananyagkezelés a </a:t>
            </a:r>
            <a:r>
              <a:rPr lang="hu-HU" b="1" dirty="0" err="1">
                <a:solidFill>
                  <a:schemeClr val="tx2"/>
                </a:solidFill>
              </a:rPr>
              <a:t>Neptunban</a:t>
            </a:r>
            <a:endParaRPr lang="hu-HU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hu-HU" i="1" dirty="0"/>
              <a:t>A konfigurációtól a tananyagok kezelésén át egészen az eredmény-visszaírásig.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b="1" dirty="0">
                <a:solidFill>
                  <a:schemeClr val="accent1"/>
                </a:solidFill>
              </a:rPr>
              <a:t>✔ A hallgató a </a:t>
            </a:r>
            <a:r>
              <a:rPr lang="hu-HU" b="1" dirty="0" err="1">
                <a:solidFill>
                  <a:schemeClr val="accent1"/>
                </a:solidFill>
              </a:rPr>
              <a:t>Neptunból</a:t>
            </a:r>
            <a:r>
              <a:rPr lang="hu-HU" b="1" dirty="0">
                <a:solidFill>
                  <a:schemeClr val="accent1"/>
                </a:solidFill>
              </a:rPr>
              <a:t> indítja a tananyagot</a:t>
            </a:r>
          </a:p>
          <a:p>
            <a:pPr marL="0" indent="0">
              <a:buNone/>
            </a:pPr>
            <a:r>
              <a:rPr lang="hu-HU" i="1" dirty="0"/>
              <a:t>A felvett tárgyakhoz, kurzusokhoz vagy közösségi terekhez kapcsolódóan.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b="1" dirty="0">
                <a:solidFill>
                  <a:schemeClr val="accent2"/>
                </a:solidFill>
              </a:rPr>
              <a:t>✔ A tanulás a </a:t>
            </a:r>
            <a:r>
              <a:rPr lang="hu-HU" b="1" dirty="0" err="1">
                <a:solidFill>
                  <a:schemeClr val="accent2"/>
                </a:solidFill>
              </a:rPr>
              <a:t>Sylora</a:t>
            </a:r>
            <a:r>
              <a:rPr lang="hu-HU" b="1" dirty="0">
                <a:solidFill>
                  <a:schemeClr val="accent2"/>
                </a:solidFill>
              </a:rPr>
              <a:t> felületén történik</a:t>
            </a:r>
          </a:p>
          <a:p>
            <a:pPr marL="0" indent="0">
              <a:buNone/>
            </a:pPr>
            <a:r>
              <a:rPr lang="hu-HU" dirty="0"/>
              <a:t>A </a:t>
            </a:r>
            <a:r>
              <a:rPr lang="hu-HU" dirty="0" err="1"/>
              <a:t>Neptunból</a:t>
            </a:r>
            <a:r>
              <a:rPr lang="hu-HU" dirty="0"/>
              <a:t> indított tananyag a </a:t>
            </a:r>
            <a:r>
              <a:rPr lang="hu-HU" dirty="0" err="1"/>
              <a:t>Sylora</a:t>
            </a:r>
            <a:r>
              <a:rPr lang="hu-HU" dirty="0"/>
              <a:t> felületén nyílik meg és ott teljesíthető.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b="1" dirty="0"/>
              <a:t>✔ Az eredmények automatikusan visszakerülnek a </a:t>
            </a:r>
            <a:r>
              <a:rPr lang="hu-HU" b="1" dirty="0" err="1"/>
              <a:t>Neptunba</a:t>
            </a:r>
            <a:endParaRPr lang="hu-HU" b="1" dirty="0"/>
          </a:p>
          <a:p>
            <a:pPr marL="0" indent="0">
              <a:buNone/>
            </a:pPr>
            <a:r>
              <a:rPr lang="hu-HU" i="1" dirty="0"/>
              <a:t>És minden érintett </a:t>
            </a:r>
            <a:r>
              <a:rPr lang="hu-HU" i="1" dirty="0" err="1"/>
              <a:t>Neptun</a:t>
            </a:r>
            <a:r>
              <a:rPr lang="hu-HU" i="1" dirty="0"/>
              <a:t> felületen megjelennek.</a:t>
            </a:r>
            <a:endParaRPr lang="hu-HU" dirty="0"/>
          </a:p>
          <a:p>
            <a:endParaRPr lang="hu-HU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E26EFF82-749F-17D2-0D69-881F7A7D8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975" y="5122832"/>
            <a:ext cx="9525825" cy="815411"/>
          </a:xfrm>
          <a:prstGeom prst="rect">
            <a:avLst/>
          </a:prstGeom>
        </p:spPr>
      </p:pic>
      <p:sp>
        <p:nvSpPr>
          <p:cNvPr id="8" name="Szöveg helye 4">
            <a:extLst>
              <a:ext uri="{FF2B5EF4-FFF2-40B4-BE49-F238E27FC236}">
                <a16:creationId xmlns:a16="http://schemas.microsoft.com/office/drawing/2014/main" id="{465CCA8A-B07F-BCC8-2709-60A92202CCB5}"/>
              </a:ext>
            </a:extLst>
          </p:cNvPr>
          <p:cNvSpPr txBox="1">
            <a:spLocks/>
          </p:cNvSpPr>
          <p:nvPr/>
        </p:nvSpPr>
        <p:spPr>
          <a:xfrm>
            <a:off x="2183262" y="5388318"/>
            <a:ext cx="8728538" cy="1041057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hu-HU" sz="1400" dirty="0">
                <a:solidFill>
                  <a:schemeClr val="accent6"/>
                </a:solidFill>
              </a:rPr>
              <a:t>A </a:t>
            </a:r>
            <a:r>
              <a:rPr lang="hu-HU" sz="1400" dirty="0" err="1">
                <a:solidFill>
                  <a:schemeClr val="accent6"/>
                </a:solidFill>
              </a:rPr>
              <a:t>Sylora</a:t>
            </a:r>
            <a:r>
              <a:rPr lang="hu-HU" sz="1400" dirty="0">
                <a:solidFill>
                  <a:schemeClr val="accent6"/>
                </a:solidFill>
              </a:rPr>
              <a:t> integráció a digitális tananyagokat a </a:t>
            </a:r>
            <a:r>
              <a:rPr lang="hu-HU" sz="1400" dirty="0" err="1">
                <a:solidFill>
                  <a:schemeClr val="accent6"/>
                </a:solidFill>
              </a:rPr>
              <a:t>Neptun</a:t>
            </a:r>
            <a:r>
              <a:rPr lang="hu-HU" sz="1400" dirty="0">
                <a:solidFill>
                  <a:schemeClr val="accent6"/>
                </a:solidFill>
              </a:rPr>
              <a:t> megszokott tanulmányi folyamataiba illeszti.</a:t>
            </a:r>
          </a:p>
        </p:txBody>
      </p:sp>
    </p:spTree>
    <p:extLst>
      <p:ext uri="{BB962C8B-B14F-4D97-AF65-F5344CB8AC3E}">
        <p14:creationId xmlns:p14="http://schemas.microsoft.com/office/powerpoint/2010/main" val="3797360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E77A42E5-892B-CDC0-65DB-E3DB712783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2026.07.16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EDC67C1A-2101-0B28-4E12-9545920DB6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Várkonyi-Bán Kata</a:t>
            </a:r>
          </a:p>
        </p:txBody>
      </p:sp>
      <p:sp>
        <p:nvSpPr>
          <p:cNvPr id="6" name="Cím 1">
            <a:extLst>
              <a:ext uri="{FF2B5EF4-FFF2-40B4-BE49-F238E27FC236}">
                <a16:creationId xmlns:a16="http://schemas.microsoft.com/office/drawing/2014/main" id="{4C7ABF79-6EDB-B828-690B-2EB4B148E3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714325"/>
            <a:ext cx="9144000" cy="806157"/>
          </a:xfrm>
        </p:spPr>
        <p:txBody>
          <a:bodyPr/>
          <a:lstStyle/>
          <a:p>
            <a:r>
              <a:rPr lang="hu-HU" dirty="0"/>
              <a:t>Köszönöm a figyelmet!</a:t>
            </a:r>
          </a:p>
        </p:txBody>
      </p:sp>
    </p:spTree>
    <p:extLst>
      <p:ext uri="{BB962C8B-B14F-4D97-AF65-F5344CB8AC3E}">
        <p14:creationId xmlns:p14="http://schemas.microsoft.com/office/powerpoint/2010/main" val="3687983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834F456-2CF1-CA6A-E4DC-86791E3E36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Várjuk kérdéseiket!</a:t>
            </a:r>
          </a:p>
        </p:txBody>
      </p:sp>
    </p:spTree>
    <p:extLst>
      <p:ext uri="{BB962C8B-B14F-4D97-AF65-F5344CB8AC3E}">
        <p14:creationId xmlns:p14="http://schemas.microsoft.com/office/powerpoint/2010/main" val="918425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4B34F-9B20-0762-F981-1239A643D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A képen minta, kék, Majorelle kék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290F064-BC64-AC79-70F7-148E5DFD0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78" y="602412"/>
            <a:ext cx="5418826" cy="5418826"/>
          </a:xfrm>
          <a:prstGeom prst="rect">
            <a:avLst/>
          </a:prstGeom>
        </p:spPr>
      </p:pic>
      <p:sp>
        <p:nvSpPr>
          <p:cNvPr id="9" name="Szövegdoboz 8">
            <a:extLst>
              <a:ext uri="{FF2B5EF4-FFF2-40B4-BE49-F238E27FC236}">
                <a16:creationId xmlns:a16="http://schemas.microsoft.com/office/drawing/2014/main" id="{235D4873-00E7-246D-87EB-DDBB904B2B8B}"/>
              </a:ext>
            </a:extLst>
          </p:cNvPr>
          <p:cNvSpPr txBox="1"/>
          <p:nvPr/>
        </p:nvSpPr>
        <p:spPr>
          <a:xfrm>
            <a:off x="6625087" y="2105561"/>
            <a:ext cx="49084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latin typeface="+mj-lt"/>
              </a:rPr>
              <a:t>Várjuk visszajelzésüket!</a:t>
            </a:r>
          </a:p>
        </p:txBody>
      </p:sp>
    </p:spTree>
    <p:extLst>
      <p:ext uri="{BB962C8B-B14F-4D97-AF65-F5344CB8AC3E}">
        <p14:creationId xmlns:p14="http://schemas.microsoft.com/office/powerpoint/2010/main" val="758015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68231-7038-AC15-9C9A-00C4793ED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4A43367-9E6B-8935-1356-8680B00898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Köszönjük a részvételt!</a:t>
            </a:r>
          </a:p>
        </p:txBody>
      </p:sp>
    </p:spTree>
    <p:extLst>
      <p:ext uri="{BB962C8B-B14F-4D97-AF65-F5344CB8AC3E}">
        <p14:creationId xmlns:p14="http://schemas.microsoft.com/office/powerpoint/2010/main" val="2053637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NEPTUN">
      <a:dk1>
        <a:srgbClr val="FFFFFF"/>
      </a:dk1>
      <a:lt1>
        <a:srgbClr val="FFFFFF"/>
      </a:lt1>
      <a:dk2>
        <a:srgbClr val="1E3264"/>
      </a:dk2>
      <a:lt2>
        <a:srgbClr val="006EB4"/>
      </a:lt2>
      <a:accent1>
        <a:srgbClr val="3CA0F0"/>
      </a:accent1>
      <a:accent2>
        <a:srgbClr val="32C8AA"/>
      </a:accent2>
      <a:accent3>
        <a:srgbClr val="A5A5A5"/>
      </a:accent3>
      <a:accent4>
        <a:srgbClr val="525252"/>
      </a:accent4>
      <a:accent5>
        <a:srgbClr val="3CA0F0"/>
      </a:accent5>
      <a:accent6>
        <a:srgbClr val="32C8AA"/>
      </a:accent6>
      <a:hlink>
        <a:srgbClr val="FFFFFF"/>
      </a:hlink>
      <a:folHlink>
        <a:srgbClr val="1E3264"/>
      </a:folHlink>
    </a:clrScheme>
    <a:fontScheme name="Arial Black–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13612</TotalTime>
  <Words>737</Words>
  <Application>Microsoft Office PowerPoint</Application>
  <PresentationFormat>Szélesvásznú</PresentationFormat>
  <Paragraphs>159</Paragraphs>
  <Slides>17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Office-téma</vt:lpstr>
      <vt:lpstr>Sylora integráció a Neptun tanulmányi rendszerben</vt:lpstr>
      <vt:lpstr>Az integráció áttekintése</vt:lpstr>
      <vt:lpstr>Neptun – Sylora folyamat</vt:lpstr>
      <vt:lpstr>Rendszerkapcsolat</vt:lpstr>
      <vt:lpstr>Tananyagok kezelése</vt:lpstr>
      <vt:lpstr>PowerPoint-bemutató</vt:lpstr>
      <vt:lpstr>PowerPoint-bemutató</vt:lpstr>
      <vt:lpstr>PowerPoint-bemutató</vt:lpstr>
      <vt:lpstr>Sylora tananyagok a hallgatói weben</vt:lpstr>
      <vt:lpstr>Navigálás a Sylora felületére</vt:lpstr>
      <vt:lpstr>Eredmény szinkron</vt:lpstr>
      <vt:lpstr>Eredmények megjelenése a Neptunban</vt:lpstr>
      <vt:lpstr>Összefoglalás</vt:lpstr>
      <vt:lpstr>Köszönöm a figyelmet!</vt:lpstr>
      <vt:lpstr>Várjuk kérdéseiket!</vt:lpstr>
      <vt:lpstr>PowerPoint-bemutató</vt:lpstr>
      <vt:lpstr>Köszönjük a részvételt!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Fliegauf Katalin (M&amp;F)</dc:creator>
  <cp:lastModifiedBy>Új Andrea Ibolya (CAMPUS)</cp:lastModifiedBy>
  <cp:revision>83</cp:revision>
  <dcterms:created xsi:type="dcterms:W3CDTF">2023-03-22T07:47:49Z</dcterms:created>
  <dcterms:modified xsi:type="dcterms:W3CDTF">2026-07-15T13:43:12Z</dcterms:modified>
</cp:coreProperties>
</file>