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26" d="100"/>
          <a:sy n="126" d="100"/>
        </p:scale>
        <p:origin x="20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1"/>
  <c:style val="2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Új felület</c:v>
                </c:pt>
              </c:strCache>
            </c:strRef>
          </c:tx>
          <c:spPr>
            <a:ln w="31750" cap="flat">
              <a:solidFill>
                <a:srgbClr val="006EB4"/>
              </a:solidFill>
              <a:prstDash val="solid"/>
              <a:round/>
            </a:ln>
            <a:effectLst/>
          </c:spPr>
          <c:marker>
            <c:symbol val="circle"/>
            <c:size val="7"/>
            <c:spPr>
              <a:solidFill>
                <a:srgbClr val="006EB4"/>
              </a:solidFill>
              <a:ln w="9525" cap="flat">
                <a:solidFill>
                  <a:srgbClr val="006EB4"/>
                </a:solidFill>
                <a:prstDash val="solid"/>
                <a:round/>
              </a:ln>
              <a:effectLst/>
            </c:spPr>
          </c:marker>
          <c:cat>
            <c:strRef>
              <c:f>Sheet1!$A$2:$A$4</c:f>
              <c:strCache>
                <c:ptCount val="3"/>
                <c:pt idx="0">
                  <c:v>2024.3</c:v>
                </c:pt>
                <c:pt idx="1">
                  <c:v>2025.1</c:v>
                </c:pt>
                <c:pt idx="2">
                  <c:v>2025.3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3099</c:v>
                </c:pt>
                <c:pt idx="1">
                  <c:v>6621</c:v>
                </c:pt>
                <c:pt idx="2">
                  <c:v>16029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50D-4833-B061-9412C283443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Régi web (2024.2): 6 300</c:v>
                </c:pt>
              </c:strCache>
            </c:strRef>
          </c:tx>
          <c:spPr>
            <a:ln w="31750" cap="flat">
              <a:solidFill>
                <a:srgbClr val="32C8AA"/>
              </a:solidFill>
              <a:prstDash val="solid"/>
              <a:round/>
            </a:ln>
            <a:effectLst/>
          </c:spPr>
          <c:marker>
            <c:symbol val="circle"/>
            <c:size val="7"/>
            <c:spPr>
              <a:solidFill>
                <a:srgbClr val="32C8AA"/>
              </a:solidFill>
              <a:ln w="9525" cap="flat">
                <a:solidFill>
                  <a:srgbClr val="32C8AA"/>
                </a:solidFill>
                <a:prstDash val="solid"/>
                <a:round/>
              </a:ln>
              <a:effectLst/>
            </c:spPr>
          </c:marker>
          <c:cat>
            <c:strRef>
              <c:f>Sheet1!$A$2:$A$4</c:f>
              <c:strCache>
                <c:ptCount val="3"/>
                <c:pt idx="0">
                  <c:v>2024.3</c:v>
                </c:pt>
                <c:pt idx="1">
                  <c:v>2025.1</c:v>
                </c:pt>
                <c:pt idx="2">
                  <c:v>2025.3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6300</c:v>
                </c:pt>
                <c:pt idx="1">
                  <c:v>6300</c:v>
                </c:pt>
                <c:pt idx="2">
                  <c:v>6300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50D-4833-B061-9412C28344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25252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DCE8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25252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900"/>
          </a:pPr>
          <a:endParaRPr lang="en-US"/>
        </a:p>
      </c:txPr>
    </c:legend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294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Nyitás: köszöntés, egy mondatban az előadás íve – honnan indultunk, mit értünk el, merre tartunk. A központi üzenet: meghallottuk a kritikákat, megoldottuk a legnagyobb problémát, bizonyítottuk az eredményeket, és most a felhasználói élmény és az intézményi igények felé fordulunk.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beismerés legyen gyors és tiszta – a hosszas magyarázkodás védekezésnek hat, és rontja a hitelességet. Ne időzz sokáig ezen a dián.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grafikon a tárgyfelvételi teljesítményt mutatja (tárgyfelvétel/perc): 2024.3-ban 3 099, 2025.1-ben 6 621, 2025.3-ban 16 029 – szemben a régi web 6 300-as értékével (2024.2). Vagyis a rendszer ma kb. két és félszer gyorsabb a réginél. Ez az előadás legfontosabb bizonyítéka – hagyj időt, hogy a közönség felfogja a görbét.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Vigyázz a hangsúlyra – ez ne hasson felelősség-áthárításnak. A sorrend ezt kezeli: előbb mutattuk be, hogy a saját házunk táját rendbe tettük, és a következő dia azonnal a közös munkára fordítja a figyelmet.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 megosztható, mondd el az együttműködő intézmények számát, és nevesíts 1-2 problémamentesen lezajlott csúcsidőszakot (pl. őszi tárgyfelvétel, vizsgajelentkezés).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Ez az egyik legfontosabb bizalomépítő pillanat. Mondd el konkrétan, kihez forduljanak és hogyan indul egy ilyen együttműködés – nyitottak vagyunk minden intézmény felé, ahol további teljesítménynövekedésre lehet szükség.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Fordulópont az előadásban: eddig arról beszéltünk, mit tettünk rendbe – innentől arról, mi következik. A piramis a termékkel szembeni emberi szükségleteket mutatja, alulról felfelé. A megbízhatóság sáv szándékosan csak ~90%-ban kitöltött: jelezd őszintén, hogy itt is van még teendőnk – ez hitelesebb, mint a 'kész, pipa' üzenet. Átvezető mondat: 'Most, hogy az alap stabil, feljebb léphetünk a piramison.'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2024-es tanulság: az innováció önmagában nem cél – a technológiai megfelelőség ugyanolyan súllyal esik latba. Az idézet az előadás legidézhetőbb mondata – szó szerint, hangsúlyosan mondd ki. Emeld ki: a tervek már nem feltételezésekre épülnek – gyakorlattá váltak a hallgatói interjúk és a különböző hallgatói felmérések, és partnerségben egyeztettünk a HÖOK-kal is; ezek eredményeit közvetlenül beépítjük az újratervezésbe.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Rövid dia (~1 perc). Fűzd össze a performancia-történettel: a közös egyetemi performanciaelemzések nemcsak az infrastruktúrát hangolták, hanem több olyan technológiai teendőt is felszínre hoztak, amelyeket be kell csatornáznunk – a technológiai megújulás így a performancia-munka szerves folytatása, nem attól független program. Tervezetten, hosszú távon zajlik, ez adja a jövő innovációinak alapját. A részletekért utalj Szabó Zoltán korábbi előadására.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Mind a SZEV, mind a Sylora a Neptunnal integráltan működik – ez a kulcs: nem különálló eszközök, hanem a Neptun köré épülő ökoszisztéma elemei. Harmadik elemként a Xeropan nyelvtanulási szolgáltatás is az ökoszisztéma része. Ha az időkeret engedi, a szolgáltatások 1-1 percben külön is bemutathatók.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 belefér, sorolj fel név szerint még néhány tématerületet a 26.3-ból. Kerekasztal-beszélgetések – a lényeg: a fejlesztések ne kizárólag fejlesztői oldalról szülessenek, hanem az intézmények szakmai tapasztalataira építve, még a megvalósítás előtt. Elsőként a Kérvénykezelés témakörben indul a sorozat, várhatóan szeptember közepén (a nyári szabadságolások és évkezdés miatt). Havonta egyszer, 1,5–2 órás online alkalmak, regisztráció a termékportálon; a meghívóban előre ismertetjük a témát és a kérdéseket, és minden alkalomról összefoglaló készül. Induló négy téma (témánként egy alkalom): 1) kérvényen keresztüli tárgyelismerés, 2) a kérvényjavítás szabályozása a kérvényválaszok vonatkozásában, 3) nyelvesített kérvénybírálat, 4) kérvények kategorizálása. Célok: eltérő intézményi igényekből közös, mindenkinek megfelelő megoldások; a korábbi szoros szakmai együttműködés erősítése; az intézményi folyamatokat támogató fejlesztések közös kialakítása.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hangsúly a partnerségen van: az intézmények NIS2-megfelelését segítjük, nem terhet teszünk rájuk. Az új eszköz az AEGIS – MI-alapú, zárt megfelelőségmenedzsment-platform, 100% adatszuverenitással. Ne menj bele a részletekbe: add át a stafétát – közvetlenül ezután Suti Péter (Spartan Code Zrt.) teljes előadást tart az AEGIS-ről.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Összefoglalás hat pontban: stabil alap (2,5× gyorsabb rendszer), közös munka (performanciatesztek), megújulás (élmény + technológia, bizonyítottan nem rontó fejlesztésekkel), bővülő ökoszisztéma (SZEV, Sylora, Xeropan), partnerség (26.3 + kerekasztalok), biztonság (AEGIS – utalás a következő előadásra). Zárd a felhívással: 'Keressenek minket bátran – közösen gyorsabban jutunk el a célig.' A záró mondat után állj meg, ne szaladj át a kérdésekbe.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8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18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77724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C8E4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NEPTUN KONFERENCIA  •  2026. JÚLIUS 16.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1554480"/>
            <a:ext cx="7680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4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Neptun helyzet- és jövőkép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40080" y="2743200"/>
            <a:ext cx="6949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C8E4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Neptun 2026: Stabil alapok, közös fejlődés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2011680" cy="0"/>
          </a:xfrm>
          <a:prstGeom prst="line">
            <a:avLst/>
          </a:prstGeom>
          <a:noFill/>
          <a:ln w="25400">
            <a:solidFill>
              <a:srgbClr val="32C8A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6" name="Text 4"/>
          <p:cNvSpPr/>
          <p:nvPr/>
        </p:nvSpPr>
        <p:spPr>
          <a:xfrm>
            <a:off x="640080" y="4114800"/>
            <a:ext cx="4572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Nagy Tibor</a:t>
            </a:r>
            <a:endParaRPr lang="en-US" sz="1400" dirty="0"/>
          </a:p>
          <a:p>
            <a:pPr marL="0" indent="0">
              <a:buNone/>
            </a:pPr>
            <a:r>
              <a:rPr lang="en-US" sz="1400" dirty="0">
                <a:solidFill>
                  <a:srgbClr val="C8E4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Education Business Unit Lead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BLOKK  •  STABIL ALAPOK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Őszinte helyzetkép: honnan indultunk?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02920" y="1371600"/>
            <a:ext cx="434340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2024 jelentős év volt: megjelent az új hallgatói felület.</a:t>
            </a:r>
            <a:endParaRPr lang="en-US" sz="15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Ugyanakkor több problémával is szembesültünk.</a:t>
            </a:r>
            <a:endParaRPr lang="en-US" sz="1500" dirty="0"/>
          </a:p>
          <a:p>
            <a:pPr marL="342900" indent="-342900">
              <a:buSzPct val="100000"/>
              <a:buChar char="•"/>
            </a:pPr>
            <a:r>
              <a:rPr lang="en-US" sz="15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intézményi visszajelzések alapján a legjelentősebb kihívás a rendszer teljesítménye volt.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120640" y="1371600"/>
            <a:ext cx="3520440" cy="1645920"/>
          </a:xfrm>
          <a:prstGeom prst="roundRect">
            <a:avLst>
              <a:gd name="adj" fmla="val 5000"/>
            </a:avLst>
          </a:prstGeom>
          <a:solidFill>
            <a:srgbClr val="1E3264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6" name="Text 4"/>
          <p:cNvSpPr/>
          <p:nvPr/>
        </p:nvSpPr>
        <p:spPr>
          <a:xfrm>
            <a:off x="5394960" y="1572768"/>
            <a:ext cx="3017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300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KULCSÜZENET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5394960" y="1847088"/>
            <a:ext cx="30175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Nem a problémák eltagadása, hanem azok megoldása mellett köteleződtünk el.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1005840" y="3977640"/>
            <a:ext cx="7132320" cy="0"/>
          </a:xfrm>
          <a:prstGeom prst="line">
            <a:avLst/>
          </a:prstGeom>
          <a:noFill/>
          <a:ln w="381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9" name="Shape 7"/>
          <p:cNvSpPr/>
          <p:nvPr/>
        </p:nvSpPr>
        <p:spPr>
          <a:xfrm>
            <a:off x="1252728" y="3858768"/>
            <a:ext cx="237744" cy="237744"/>
          </a:xfrm>
          <a:prstGeom prst="ellipse">
            <a:avLst/>
          </a:prstGeom>
          <a:solidFill>
            <a:srgbClr val="006EB4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640080" y="3410712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2024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137160" y="4160520"/>
            <a:ext cx="24688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Új hallgatói felület –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teljesítményproblémák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4453128" y="3858768"/>
            <a:ext cx="237744" cy="237744"/>
          </a:xfrm>
          <a:prstGeom prst="ellipse">
            <a:avLst/>
          </a:prstGeom>
          <a:solidFill>
            <a:srgbClr val="1E3264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3" name="Text 11"/>
          <p:cNvSpPr/>
          <p:nvPr/>
        </p:nvSpPr>
        <p:spPr>
          <a:xfrm>
            <a:off x="3840480" y="3410712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2025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3337560" y="4160520"/>
            <a:ext cx="24688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Optimalizáció + intézményi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együttműködések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7653528" y="3858768"/>
            <a:ext cx="237744" cy="237744"/>
          </a:xfrm>
          <a:prstGeom prst="ellipse">
            <a:avLst/>
          </a:prstGeom>
          <a:solidFill>
            <a:srgbClr val="32C8AA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6" name="Text 14"/>
          <p:cNvSpPr/>
          <p:nvPr/>
        </p:nvSpPr>
        <p:spPr>
          <a:xfrm>
            <a:off x="7040880" y="3410712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2026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537960" y="4160520"/>
            <a:ext cx="24688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Megújulás: 26.3,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ökoszisztéma, technológia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BLOKK  •  STABIL ALAPOK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Első prioritás: a teljesítmény helyreállítása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502920" y="1298448"/>
            <a:ext cx="4480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Átfogó optimalizációs program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548640" y="1965960"/>
            <a:ext cx="548640" cy="548640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103120"/>
            <a:ext cx="274320" cy="274320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280160" y="1965960"/>
            <a:ext cx="3566160" cy="566928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alkalmazás működésének mélyreható vizsgálata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548640" y="2880360"/>
            <a:ext cx="548640" cy="548640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3017520"/>
            <a:ext cx="274320" cy="274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280160" y="2880360"/>
            <a:ext cx="3566160" cy="566928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szűk keresztmetszetek azonosítása</a:t>
            </a:r>
            <a:endParaRPr lang="en-US" sz="1350" dirty="0"/>
          </a:p>
        </p:txBody>
      </p:sp>
      <p:sp>
        <p:nvSpPr>
          <p:cNvPr id="16" name="Shape 12"/>
          <p:cNvSpPr/>
          <p:nvPr/>
        </p:nvSpPr>
        <p:spPr>
          <a:xfrm>
            <a:off x="548640" y="3794760"/>
            <a:ext cx="548640" cy="548640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3931920"/>
            <a:ext cx="274320" cy="27432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280160" y="3794760"/>
            <a:ext cx="3566160" cy="566928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Javítás több fejlesztési cikluson keresztül</a:t>
            </a:r>
            <a:endParaRPr lang="en-US" sz="1350" dirty="0"/>
          </a:p>
        </p:txBody>
      </p:sp>
      <p:sp>
        <p:nvSpPr>
          <p:cNvPr id="19" name="Text 14"/>
          <p:cNvSpPr/>
          <p:nvPr/>
        </p:nvSpPr>
        <p:spPr>
          <a:xfrm>
            <a:off x="4892040" y="1325880"/>
            <a:ext cx="3749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5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EREDMÉNY  •  TÁRGYFELVÉTELI TELJESÍTMÉNY (TÁRGYFELVÉTEL/PERC)</a:t>
            </a:r>
            <a:endParaRPr lang="en-US" sz="1000" dirty="0"/>
          </a:p>
        </p:txBody>
      </p:sp>
      <p:graphicFrame>
        <p:nvGraphicFramePr>
          <p:cNvPr id="20" name="Chart 0"/>
          <p:cNvGraphicFramePr/>
          <p:nvPr/>
        </p:nvGraphicFramePr>
        <p:xfrm>
          <a:off x="4892040" y="1627632"/>
          <a:ext cx="3749040" cy="2331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Text 15"/>
          <p:cNvSpPr/>
          <p:nvPr/>
        </p:nvSpPr>
        <p:spPr>
          <a:xfrm>
            <a:off x="4892040" y="4041648"/>
            <a:ext cx="37490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3 099 → 6 621 → 16 029: </a:t>
            </a: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rendszer teljesítménye két és félszeresen meghaladja a korábbi hallgatói felületét</a:t>
            </a:r>
            <a:endParaRPr lang="en-US" sz="11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BLOKK  •  STABIL ALAPOK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A teljesítmény nem csak a Neptunon múlik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502920" y="1417320"/>
            <a:ext cx="278892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Neptun egy összetett ökoszisztéma része: bármelyik komponens nem-megfelelősége esetén a felhasználó lassú rendszert tapasztal – akkor is, ha az alkalmazás rendben van.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502920" y="3657600"/>
            <a:ext cx="2788920" cy="1051560"/>
          </a:xfrm>
          <a:prstGeom prst="roundRect">
            <a:avLst>
              <a:gd name="adj" fmla="val 7826"/>
            </a:avLst>
          </a:prstGeom>
          <a:solidFill>
            <a:srgbClr val="EDF5FD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1" name="Text 9"/>
          <p:cNvSpPr/>
          <p:nvPr/>
        </p:nvSpPr>
        <p:spPr>
          <a:xfrm>
            <a:off x="685800" y="3767328"/>
            <a:ext cx="2423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i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„A felhasználói élmény mindig a teljes környezet eredője.”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 flipV="1">
            <a:off x="6172200" y="1581912"/>
            <a:ext cx="0" cy="1481328"/>
          </a:xfrm>
          <a:prstGeom prst="line">
            <a:avLst/>
          </a:prstGeom>
          <a:noFill/>
          <a:ln w="1905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3" name="Shape 11"/>
          <p:cNvSpPr/>
          <p:nvPr/>
        </p:nvSpPr>
        <p:spPr>
          <a:xfrm flipV="1">
            <a:off x="6172200" y="2139070"/>
            <a:ext cx="1536438" cy="924170"/>
          </a:xfrm>
          <a:prstGeom prst="line">
            <a:avLst/>
          </a:prstGeom>
          <a:noFill/>
          <a:ln w="1905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4" name="Shape 12"/>
          <p:cNvSpPr/>
          <p:nvPr/>
        </p:nvSpPr>
        <p:spPr>
          <a:xfrm>
            <a:off x="6172200" y="3063240"/>
            <a:ext cx="1916342" cy="330707"/>
          </a:xfrm>
          <a:prstGeom prst="line">
            <a:avLst/>
          </a:prstGeom>
          <a:noFill/>
          <a:ln w="1905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5" name="Shape 13"/>
          <p:cNvSpPr/>
          <p:nvPr/>
        </p:nvSpPr>
        <p:spPr>
          <a:xfrm>
            <a:off x="6172200" y="3063240"/>
            <a:ext cx="852556" cy="1334791"/>
          </a:xfrm>
          <a:prstGeom prst="line">
            <a:avLst/>
          </a:prstGeom>
          <a:noFill/>
          <a:ln w="1905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6" name="Shape 14"/>
          <p:cNvSpPr/>
          <p:nvPr/>
        </p:nvSpPr>
        <p:spPr>
          <a:xfrm flipV="1">
            <a:off x="5319644" y="3063240"/>
            <a:ext cx="852556" cy="1334791"/>
          </a:xfrm>
          <a:prstGeom prst="line">
            <a:avLst/>
          </a:prstGeom>
          <a:noFill/>
          <a:ln w="1905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7" name="Shape 15"/>
          <p:cNvSpPr/>
          <p:nvPr/>
        </p:nvSpPr>
        <p:spPr>
          <a:xfrm flipV="1">
            <a:off x="4255858" y="3063240"/>
            <a:ext cx="1916342" cy="330707"/>
          </a:xfrm>
          <a:prstGeom prst="line">
            <a:avLst/>
          </a:prstGeom>
          <a:noFill/>
          <a:ln w="1905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8" name="Shape 16"/>
          <p:cNvSpPr/>
          <p:nvPr/>
        </p:nvSpPr>
        <p:spPr>
          <a:xfrm>
            <a:off x="4635762" y="2139070"/>
            <a:ext cx="1536438" cy="924170"/>
          </a:xfrm>
          <a:prstGeom prst="line">
            <a:avLst/>
          </a:prstGeom>
          <a:noFill/>
          <a:ln w="1905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9" name="Shape 17"/>
          <p:cNvSpPr/>
          <p:nvPr/>
        </p:nvSpPr>
        <p:spPr>
          <a:xfrm>
            <a:off x="5513832" y="1307592"/>
            <a:ext cx="1316736" cy="548640"/>
          </a:xfrm>
          <a:prstGeom prst="roundRect">
            <a:avLst>
              <a:gd name="adj" fmla="val 13333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0" name="Text 18"/>
          <p:cNvSpPr/>
          <p:nvPr/>
        </p:nvSpPr>
        <p:spPr>
          <a:xfrm>
            <a:off x="5513832" y="1307592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Virtuális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infrastruktúra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7050270" y="1864750"/>
            <a:ext cx="1316736" cy="548640"/>
          </a:xfrm>
          <a:prstGeom prst="roundRect">
            <a:avLst>
              <a:gd name="adj" fmla="val 13333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2" name="Text 20"/>
          <p:cNvSpPr/>
          <p:nvPr/>
        </p:nvSpPr>
        <p:spPr>
          <a:xfrm>
            <a:off x="7050270" y="1864750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Fizikai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infrastruktúra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7430174" y="3119627"/>
            <a:ext cx="1316736" cy="548640"/>
          </a:xfrm>
          <a:prstGeom prst="roundRect">
            <a:avLst>
              <a:gd name="adj" fmla="val 13333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4" name="Text 22"/>
          <p:cNvSpPr/>
          <p:nvPr/>
        </p:nvSpPr>
        <p:spPr>
          <a:xfrm>
            <a:off x="7430174" y="3119627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Hálózat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6366388" y="4123711"/>
            <a:ext cx="1316736" cy="548640"/>
          </a:xfrm>
          <a:prstGeom prst="roundRect">
            <a:avLst>
              <a:gd name="adj" fmla="val 13333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6" name="Text 24"/>
          <p:cNvSpPr/>
          <p:nvPr/>
        </p:nvSpPr>
        <p:spPr>
          <a:xfrm>
            <a:off x="6366388" y="4123711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Adatbázis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4661276" y="4123711"/>
            <a:ext cx="1316736" cy="548640"/>
          </a:xfrm>
          <a:prstGeom prst="roundRect">
            <a:avLst>
              <a:gd name="adj" fmla="val 13333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8" name="Text 26"/>
          <p:cNvSpPr/>
          <p:nvPr/>
        </p:nvSpPr>
        <p:spPr>
          <a:xfrm>
            <a:off x="4661276" y="4123711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Terheléselosztó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3597490" y="3119627"/>
            <a:ext cx="1316736" cy="548640"/>
          </a:xfrm>
          <a:prstGeom prst="roundRect">
            <a:avLst>
              <a:gd name="adj" fmla="val 13333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30" name="Text 28"/>
          <p:cNvSpPr/>
          <p:nvPr/>
        </p:nvSpPr>
        <p:spPr>
          <a:xfrm>
            <a:off x="3597490" y="3119627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Külső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integrációk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3977394" y="1864750"/>
            <a:ext cx="1316736" cy="548640"/>
          </a:xfrm>
          <a:prstGeom prst="roundRect">
            <a:avLst>
              <a:gd name="adj" fmla="val 13333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32" name="Text 30"/>
          <p:cNvSpPr/>
          <p:nvPr/>
        </p:nvSpPr>
        <p:spPr>
          <a:xfrm>
            <a:off x="3977394" y="1864750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Helyi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konfigurációk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5550408" y="2441448"/>
            <a:ext cx="1243584" cy="1243584"/>
          </a:xfrm>
          <a:prstGeom prst="ellipse">
            <a:avLst/>
          </a:prstGeom>
          <a:solidFill>
            <a:srgbClr val="1E3264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34" name="Text 32"/>
          <p:cNvSpPr/>
          <p:nvPr/>
        </p:nvSpPr>
        <p:spPr>
          <a:xfrm>
            <a:off x="5550408" y="2441448"/>
            <a:ext cx="1243584" cy="1243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Neptun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BLOKK  •  STABIL ALAPOK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Közös munka az intézményekkel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Shape 7"/>
          <p:cNvSpPr/>
          <p:nvPr/>
        </p:nvSpPr>
        <p:spPr>
          <a:xfrm>
            <a:off x="530352" y="1380744"/>
            <a:ext cx="621792" cy="621792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536192"/>
            <a:ext cx="310896" cy="310896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298448" y="1417320"/>
            <a:ext cx="356616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2025 februárjától új együttműködési modell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566928" y="2194560"/>
            <a:ext cx="420624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Közös performanciaelemzések több intézménnyel</a:t>
            </a:r>
            <a:endParaRPr lang="en-US" sz="14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intézményi infrastruktúra felülvizsgálata</a:t>
            </a:r>
            <a:endParaRPr lang="en-US" sz="14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környezeti szűk keresztmetszetek azonosítása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rendszerek közös finomhangolása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5120640" y="1371600"/>
            <a:ext cx="3520440" cy="3246120"/>
          </a:xfrm>
          <a:prstGeom prst="roundRect">
            <a:avLst>
              <a:gd name="adj" fmla="val 2535"/>
            </a:avLst>
          </a:prstGeom>
          <a:solidFill>
            <a:srgbClr val="1E3264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4" name="Text 11"/>
          <p:cNvSpPr/>
          <p:nvPr/>
        </p:nvSpPr>
        <p:spPr>
          <a:xfrm>
            <a:off x="5440680" y="1600200"/>
            <a:ext cx="2880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C8E4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EREDMÉNY</a:t>
            </a:r>
            <a:endParaRPr lang="en-US" sz="1100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0680" y="2130552"/>
            <a:ext cx="310896" cy="310896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870448" y="2057400"/>
            <a:ext cx="2514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jelentősebb hallgatói folyamatok stabilan lezajlottak</a:t>
            </a:r>
            <a:endParaRPr lang="en-US" sz="135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0680" y="3273552"/>
            <a:ext cx="310896" cy="310896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5870448" y="3200400"/>
            <a:ext cx="251460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00"/>
              </a:spcAft>
              <a:buNone/>
            </a:pPr>
            <a:r>
              <a:rPr lang="en-US" sz="13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Nem jelentkeztek kritikus teljesítményproblémák</a:t>
            </a:r>
            <a:endParaRPr lang="en-US" sz="1350" dirty="0"/>
          </a:p>
          <a:p>
            <a:pPr marL="0" indent="0">
              <a:buNone/>
            </a:pPr>
            <a:r>
              <a:rPr lang="en-US" sz="1150" i="1" dirty="0">
                <a:solidFill>
                  <a:srgbClr val="C8E4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– a tárgy- és vizsgajelentkezési csúcsidőszakokban sem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BLOKK  •  STABIL ALAPOK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Mit tanultunk?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Shape 7"/>
          <p:cNvSpPr/>
          <p:nvPr/>
        </p:nvSpPr>
        <p:spPr>
          <a:xfrm>
            <a:off x="502920" y="1298448"/>
            <a:ext cx="8138160" cy="777240"/>
          </a:xfrm>
          <a:prstGeom prst="roundRect">
            <a:avLst>
              <a:gd name="adj" fmla="val 10588"/>
            </a:avLst>
          </a:prstGeom>
          <a:solidFill>
            <a:srgbClr val="EDF5FD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777240" y="1298448"/>
            <a:ext cx="7589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 már nem maga a Neptun alkalmazás a teljesítmény szűk keresztmetszete.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502920" y="226771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Ez lehetővé teszi, hogy: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502920" y="2606040"/>
            <a:ext cx="2587752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5875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3" name="Text 11"/>
          <p:cNvSpPr/>
          <p:nvPr/>
        </p:nvSpPr>
        <p:spPr>
          <a:xfrm>
            <a:off x="640080" y="2606040"/>
            <a:ext cx="2313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felhasználói élményre koncentráljunk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3273552" y="2606040"/>
            <a:ext cx="2587752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5875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5" name="Text 13"/>
          <p:cNvSpPr/>
          <p:nvPr/>
        </p:nvSpPr>
        <p:spPr>
          <a:xfrm>
            <a:off x="3410712" y="2606040"/>
            <a:ext cx="2313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intézményi folyamatokat optimalizáljuk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044184" y="2606040"/>
            <a:ext cx="2587752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5875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7" name="Text 15"/>
          <p:cNvSpPr/>
          <p:nvPr/>
        </p:nvSpPr>
        <p:spPr>
          <a:xfrm>
            <a:off x="6181344" y="2606040"/>
            <a:ext cx="2313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infrastruktúra célzott finomhangolásával további eredményeket érjünk el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502920" y="3703320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NYITOTT AJÁNLAT  •  KÖZÖS PERFORMANCIATESZTEK MINDEN INTÉZMÉNYNEK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502920" y="4041648"/>
            <a:ext cx="2587752" cy="685800"/>
          </a:xfrm>
          <a:prstGeom prst="roundRect">
            <a:avLst>
              <a:gd name="adj" fmla="val 10667"/>
            </a:avLst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0" name="Shape 18"/>
          <p:cNvSpPr/>
          <p:nvPr/>
        </p:nvSpPr>
        <p:spPr>
          <a:xfrm>
            <a:off x="676656" y="4174236"/>
            <a:ext cx="420624" cy="420624"/>
          </a:xfrm>
          <a:prstGeom prst="ellipse">
            <a:avLst/>
          </a:prstGeom>
          <a:solidFill>
            <a:srgbClr val="3CA0F0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1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812" y="4279392"/>
            <a:ext cx="210312" cy="210312"/>
          </a:xfrm>
          <a:prstGeom prst="rect">
            <a:avLst/>
          </a:prstGeom>
        </p:spPr>
      </p:pic>
      <p:sp>
        <p:nvSpPr>
          <p:cNvPr id="22" name="Text 19"/>
          <p:cNvSpPr/>
          <p:nvPr/>
        </p:nvSpPr>
        <p:spPr>
          <a:xfrm>
            <a:off x="1161288" y="4041648"/>
            <a:ext cx="1874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Kapcsolatfelvétel</a:t>
            </a:r>
            <a:endParaRPr lang="en-US" sz="1200" dirty="0"/>
          </a:p>
        </p:txBody>
      </p:sp>
      <p:sp>
        <p:nvSpPr>
          <p:cNvPr id="23" name="Text 20"/>
          <p:cNvSpPr/>
          <p:nvPr/>
        </p:nvSpPr>
        <p:spPr>
          <a:xfrm>
            <a:off x="3054096" y="4041648"/>
            <a:ext cx="274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24" name="Shape 21"/>
          <p:cNvSpPr/>
          <p:nvPr/>
        </p:nvSpPr>
        <p:spPr>
          <a:xfrm>
            <a:off x="3273552" y="4041648"/>
            <a:ext cx="2587752" cy="685800"/>
          </a:xfrm>
          <a:prstGeom prst="roundRect">
            <a:avLst>
              <a:gd name="adj" fmla="val 10667"/>
            </a:avLst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5" name="Shape 22"/>
          <p:cNvSpPr/>
          <p:nvPr/>
        </p:nvSpPr>
        <p:spPr>
          <a:xfrm>
            <a:off x="3447288" y="4174236"/>
            <a:ext cx="420624" cy="420624"/>
          </a:xfrm>
          <a:prstGeom prst="ellipse">
            <a:avLst/>
          </a:prstGeom>
          <a:solidFill>
            <a:srgbClr val="3CA0F0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6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2444" y="4279392"/>
            <a:ext cx="210312" cy="210312"/>
          </a:xfrm>
          <a:prstGeom prst="rect">
            <a:avLst/>
          </a:prstGeom>
        </p:spPr>
      </p:pic>
      <p:sp>
        <p:nvSpPr>
          <p:cNvPr id="27" name="Text 23"/>
          <p:cNvSpPr/>
          <p:nvPr/>
        </p:nvSpPr>
        <p:spPr>
          <a:xfrm>
            <a:off x="3931920" y="4041648"/>
            <a:ext cx="1874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Közös performanciateszt</a:t>
            </a:r>
            <a:endParaRPr lang="en-US" sz="1200" dirty="0"/>
          </a:p>
        </p:txBody>
      </p:sp>
      <p:sp>
        <p:nvSpPr>
          <p:cNvPr id="28" name="Text 24"/>
          <p:cNvSpPr/>
          <p:nvPr/>
        </p:nvSpPr>
        <p:spPr>
          <a:xfrm>
            <a:off x="5824728" y="4041648"/>
            <a:ext cx="274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29" name="Shape 25"/>
          <p:cNvSpPr/>
          <p:nvPr/>
        </p:nvSpPr>
        <p:spPr>
          <a:xfrm>
            <a:off x="6044184" y="4041648"/>
            <a:ext cx="2587752" cy="685800"/>
          </a:xfrm>
          <a:prstGeom prst="roundRect">
            <a:avLst>
              <a:gd name="adj" fmla="val 10667"/>
            </a:avLst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30" name="Shape 26"/>
          <p:cNvSpPr/>
          <p:nvPr/>
        </p:nvSpPr>
        <p:spPr>
          <a:xfrm>
            <a:off x="6217920" y="4174236"/>
            <a:ext cx="420624" cy="420624"/>
          </a:xfrm>
          <a:prstGeom prst="ellipse">
            <a:avLst/>
          </a:prstGeom>
          <a:solidFill>
            <a:srgbClr val="3CA0F0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31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3076" y="4279392"/>
            <a:ext cx="210312" cy="210312"/>
          </a:xfrm>
          <a:prstGeom prst="rect">
            <a:avLst/>
          </a:prstGeom>
        </p:spPr>
      </p:pic>
      <p:sp>
        <p:nvSpPr>
          <p:cNvPr id="32" name="Text 27"/>
          <p:cNvSpPr/>
          <p:nvPr/>
        </p:nvSpPr>
        <p:spPr>
          <a:xfrm>
            <a:off x="6702552" y="4041648"/>
            <a:ext cx="1874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Infrastruktúra finomhangolása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BLOKK  •  MI KÖVETKEZIK A TELJESÍTMÉNY UTÁN?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A teljesítmény csak az alap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02920" y="1463040"/>
            <a:ext cx="3200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termékkel szemben támasztott emberi szükségleteink piramist alkotnak – az alap a performancia: alapkövetelmény, nem érdem.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502920" y="2468880"/>
            <a:ext cx="32004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Most, hogy stabil alapokon állunk, a következő szintre léphetünk: a visszajelzések alapján több terület teljes újragondolást igényel.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02920" y="3977640"/>
            <a:ext cx="201168" cy="201168"/>
          </a:xfrm>
          <a:prstGeom prst="rect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Text 5"/>
          <p:cNvSpPr/>
          <p:nvPr/>
        </p:nvSpPr>
        <p:spPr>
          <a:xfrm>
            <a:off x="777240" y="3931920"/>
            <a:ext cx="2560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elértük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502920" y="4315968"/>
            <a:ext cx="201168" cy="201168"/>
          </a:xfrm>
          <a:prstGeom prst="rect">
            <a:avLst/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777240" y="4270248"/>
            <a:ext cx="2560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következő szintek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206240" y="3959352"/>
            <a:ext cx="4206240" cy="566928"/>
          </a:xfrm>
          <a:prstGeom prst="roundRect">
            <a:avLst>
              <a:gd name="adj" fmla="val 9677"/>
            </a:avLst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1" name="Text 9"/>
          <p:cNvSpPr/>
          <p:nvPr/>
        </p:nvSpPr>
        <p:spPr>
          <a:xfrm>
            <a:off x="4206240" y="3959352"/>
            <a:ext cx="42062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1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Funkcionális érték</a:t>
            </a:r>
            <a:endParaRPr lang="en-US" sz="115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85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„Megoldja a problémát?”</a:t>
            </a:r>
            <a:endParaRPr lang="en-US" sz="1150" dirty="0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3296" y="4133088"/>
            <a:ext cx="219456" cy="219456"/>
          </a:xfrm>
          <a:prstGeom prst="rect">
            <a:avLst/>
          </a:prstGeom>
        </p:spPr>
      </p:pic>
      <p:sp>
        <p:nvSpPr>
          <p:cNvPr id="13" name="Shape 10"/>
          <p:cNvSpPr/>
          <p:nvPr/>
        </p:nvSpPr>
        <p:spPr>
          <a:xfrm>
            <a:off x="4526280" y="3300984"/>
            <a:ext cx="3566160" cy="566928"/>
          </a:xfrm>
          <a:prstGeom prst="roundRect">
            <a:avLst>
              <a:gd name="adj" fmla="val 9677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4" name="Shape 11"/>
          <p:cNvSpPr/>
          <p:nvPr/>
        </p:nvSpPr>
        <p:spPr>
          <a:xfrm>
            <a:off x="4526280" y="3300984"/>
            <a:ext cx="3209544" cy="566928"/>
          </a:xfrm>
          <a:prstGeom prst="roundRect">
            <a:avLst>
              <a:gd name="adj" fmla="val 9677"/>
            </a:avLst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5" name="Text 12"/>
          <p:cNvSpPr/>
          <p:nvPr/>
        </p:nvSpPr>
        <p:spPr>
          <a:xfrm>
            <a:off x="4526280" y="3300984"/>
            <a:ext cx="3566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1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Megbízhatóság</a:t>
            </a:r>
            <a:endParaRPr lang="en-US" sz="115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85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„Mindig működik?”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4846320" y="2642616"/>
            <a:ext cx="2926080" cy="566928"/>
          </a:xfrm>
          <a:prstGeom prst="roundRect">
            <a:avLst>
              <a:gd name="adj" fmla="val 9677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7" name="Text 14"/>
          <p:cNvSpPr/>
          <p:nvPr/>
        </p:nvSpPr>
        <p:spPr>
          <a:xfrm>
            <a:off x="4846320" y="2642616"/>
            <a:ext cx="29260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Használhatóság</a:t>
            </a:r>
            <a:endParaRPr lang="en-US" sz="115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850" i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„Könnyű használni?”</a:t>
            </a:r>
            <a:endParaRPr lang="en-US" sz="1150" dirty="0"/>
          </a:p>
        </p:txBody>
      </p:sp>
      <p:sp>
        <p:nvSpPr>
          <p:cNvPr id="18" name="Shape 15"/>
          <p:cNvSpPr/>
          <p:nvPr/>
        </p:nvSpPr>
        <p:spPr>
          <a:xfrm>
            <a:off x="5166360" y="1984248"/>
            <a:ext cx="2286000" cy="566928"/>
          </a:xfrm>
          <a:prstGeom prst="roundRect">
            <a:avLst>
              <a:gd name="adj" fmla="val 9677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9" name="Text 16"/>
          <p:cNvSpPr/>
          <p:nvPr/>
        </p:nvSpPr>
        <p:spPr>
          <a:xfrm>
            <a:off x="5166360" y="1984248"/>
            <a:ext cx="2286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Élmény, produktivitás</a:t>
            </a:r>
            <a:endParaRPr lang="en-US" sz="115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850" i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„Szeretek vele dolgozni?”</a:t>
            </a:r>
            <a:endParaRPr lang="en-US" sz="1150" dirty="0"/>
          </a:p>
        </p:txBody>
      </p:sp>
      <p:sp>
        <p:nvSpPr>
          <p:cNvPr id="20" name="Shape 17"/>
          <p:cNvSpPr/>
          <p:nvPr/>
        </p:nvSpPr>
        <p:spPr>
          <a:xfrm>
            <a:off x="5486400" y="1325880"/>
            <a:ext cx="1645920" cy="566928"/>
          </a:xfrm>
          <a:prstGeom prst="roundRect">
            <a:avLst>
              <a:gd name="adj" fmla="val 9677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1" name="Text 18"/>
          <p:cNvSpPr/>
          <p:nvPr/>
        </p:nvSpPr>
        <p:spPr>
          <a:xfrm>
            <a:off x="5486400" y="1325880"/>
            <a:ext cx="16459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Elköteleződés</a:t>
            </a:r>
            <a:endParaRPr lang="en-US" sz="115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850" i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„Ajánlanám másoknak?”</a:t>
            </a:r>
            <a:endParaRPr lang="en-US" sz="11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BLOKK  •  MI KÖVETKEZIK A TELJESÍTMÉNY UTÁN?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Újratervezzük a felhasználói élményt – tanulva a múltból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502920" y="1298448"/>
            <a:ext cx="8138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Meghallottuk a visszajelzéseket: több folyamat túlbonyolított, egyes felületek újragondolást igényelnek. Számos felület újratervezése megtörtént, a UX-felülvizsgálat folyamatos. </a:t>
            </a:r>
            <a:r>
              <a:rPr lang="en-US" sz="12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Gyakorlattá váltak a hallgatói interjúk és felmérések, és partnerségben egyeztettünk a HÖOK-kal is – az eredményeket beépítjük a terveinkbe.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02920" y="2148840"/>
            <a:ext cx="3749040" cy="1691640"/>
          </a:xfrm>
          <a:prstGeom prst="roundRect">
            <a:avLst>
              <a:gd name="adj" fmla="val 4865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1" name="Shape 9"/>
          <p:cNvSpPr/>
          <p:nvPr/>
        </p:nvSpPr>
        <p:spPr>
          <a:xfrm>
            <a:off x="708660" y="2263140"/>
            <a:ext cx="502920" cy="502920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390" y="2388870"/>
            <a:ext cx="251460" cy="251460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1344168" y="2267712"/>
            <a:ext cx="2651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Innováció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822960" y="2880360"/>
            <a:ext cx="32918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Modern felhasználói élmény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Egyszerűbb, intuitívabb folyamatok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Újratervezett felületek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4892040" y="2148840"/>
            <a:ext cx="3749040" cy="1691640"/>
          </a:xfrm>
          <a:prstGeom prst="roundRect">
            <a:avLst>
              <a:gd name="adj" fmla="val 4865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6" name="Shape 13"/>
          <p:cNvSpPr/>
          <p:nvPr/>
        </p:nvSpPr>
        <p:spPr>
          <a:xfrm>
            <a:off x="5097780" y="2263140"/>
            <a:ext cx="502920" cy="502920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3510" y="2388870"/>
            <a:ext cx="251460" cy="251460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5733288" y="2267712"/>
            <a:ext cx="2651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Stabilitás</a:t>
            </a:r>
            <a:endParaRPr lang="en-US" sz="1400" dirty="0"/>
          </a:p>
        </p:txBody>
      </p:sp>
      <p:sp>
        <p:nvSpPr>
          <p:cNvPr id="19" name="Text 15"/>
          <p:cNvSpPr/>
          <p:nvPr/>
        </p:nvSpPr>
        <p:spPr>
          <a:xfrm>
            <a:off x="5212080" y="2880360"/>
            <a:ext cx="32918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Technológiai megfelelőség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Teljesítmény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Üzemeltethetőség</a:t>
            </a:r>
            <a:endParaRPr lang="en-US" sz="1200" dirty="0"/>
          </a:p>
        </p:txBody>
      </p:sp>
      <p:sp>
        <p:nvSpPr>
          <p:cNvPr id="20" name="Shape 16"/>
          <p:cNvSpPr/>
          <p:nvPr/>
        </p:nvSpPr>
        <p:spPr>
          <a:xfrm>
            <a:off x="4288536" y="2706624"/>
            <a:ext cx="566928" cy="566928"/>
          </a:xfrm>
          <a:prstGeom prst="ellipse">
            <a:avLst/>
          </a:prstGeom>
          <a:solidFill>
            <a:srgbClr val="C8E4FA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0268" y="2848356"/>
            <a:ext cx="283464" cy="283464"/>
          </a:xfrm>
          <a:prstGeom prst="rect">
            <a:avLst/>
          </a:prstGeom>
        </p:spPr>
      </p:pic>
      <p:sp>
        <p:nvSpPr>
          <p:cNvPr id="22" name="Shape 17"/>
          <p:cNvSpPr/>
          <p:nvPr/>
        </p:nvSpPr>
        <p:spPr>
          <a:xfrm>
            <a:off x="502920" y="4069080"/>
            <a:ext cx="8138160" cy="713232"/>
          </a:xfrm>
          <a:prstGeom prst="roundRect">
            <a:avLst>
              <a:gd name="adj" fmla="val 11538"/>
            </a:avLst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Text 18"/>
          <p:cNvSpPr/>
          <p:nvPr/>
        </p:nvSpPr>
        <p:spPr>
          <a:xfrm>
            <a:off x="777240" y="4069080"/>
            <a:ext cx="7589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„Csak olyan fejlesztést vezetünk be, amely bizonyítottan nem rontja a rendszer működését.”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BLOKK  •  MI KÖVETKEZIK A TELJESÍTMÉNY UTÁN?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Technológiai megújulás: épül a Neptun következő generációja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Shape 7"/>
          <p:cNvSpPr/>
          <p:nvPr/>
        </p:nvSpPr>
        <p:spPr>
          <a:xfrm>
            <a:off x="594360" y="1508760"/>
            <a:ext cx="640080" cy="640080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380" y="1668780"/>
            <a:ext cx="320040" cy="320040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566928" y="2286000"/>
            <a:ext cx="397764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performanciamegoldás következő lépcsője: a technológiai alap megújítása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egyetemi partnerségek több technológiai tanulságot hoztak felszínre – ezeket becsatornázzuk a fejlesztési programba</a:t>
            </a:r>
            <a:endParaRPr lang="en-US" sz="1300" dirty="0"/>
          </a:p>
          <a:p>
            <a:pPr marL="342900" indent="-342900">
              <a:buSzPct val="100000"/>
              <a:buChar char="•"/>
            </a:pPr>
            <a:r>
              <a:rPr lang="en-US" sz="13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Hosszú távú program – ez adja a jövő innovációinak alapját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4754880" y="2103120"/>
            <a:ext cx="1645920" cy="1051560"/>
          </a:xfrm>
          <a:prstGeom prst="roundRect">
            <a:avLst>
              <a:gd name="adj" fmla="val 7826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3" name="Text 10"/>
          <p:cNvSpPr/>
          <p:nvPr/>
        </p:nvSpPr>
        <p:spPr>
          <a:xfrm>
            <a:off x="4754880" y="2103120"/>
            <a:ext cx="16459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Jelenlegi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rendszer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6473952" y="2395728"/>
            <a:ext cx="548640" cy="457200"/>
          </a:xfrm>
          <a:prstGeom prst="rightArrow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5" name="Shape 12"/>
          <p:cNvSpPr/>
          <p:nvPr/>
        </p:nvSpPr>
        <p:spPr>
          <a:xfrm>
            <a:off x="7086600" y="2103120"/>
            <a:ext cx="1600200" cy="1051560"/>
          </a:xfrm>
          <a:prstGeom prst="roundRect">
            <a:avLst>
              <a:gd name="adj" fmla="val 7826"/>
            </a:avLst>
          </a:prstGeom>
          <a:solidFill>
            <a:srgbClr val="1E3264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6" name="Text 13"/>
          <p:cNvSpPr/>
          <p:nvPr/>
        </p:nvSpPr>
        <p:spPr>
          <a:xfrm>
            <a:off x="7086600" y="2103120"/>
            <a:ext cx="1600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Megújult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technológiai alap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4754880" y="3520440"/>
            <a:ext cx="3931920" cy="914400"/>
          </a:xfrm>
          <a:prstGeom prst="roundRect">
            <a:avLst>
              <a:gd name="adj" fmla="val 9000"/>
            </a:avLst>
          </a:prstGeom>
          <a:solidFill>
            <a:srgbClr val="EDF5FD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8" name="Text 15"/>
          <p:cNvSpPr/>
          <p:nvPr/>
        </p:nvSpPr>
        <p:spPr>
          <a:xfrm>
            <a:off x="4983480" y="3520440"/>
            <a:ext cx="34747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Részletek: Szabó Zoltán technológiai igazgató előadása az előző konferencián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BLOKK  •  KÖZBEN SEM ÁLLT MEG AZ INNOVÁCIÓ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Kibővítjük a Neptun határait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502920" y="1325880"/>
            <a:ext cx="8138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Neptun túllép a hagyományos tanulmányi rendszer keretein: a technológiai megújulás alatt sem tétlenkedünk – a rendszerrel integráltan működő, tanulást és számonkérést segítő ökoszisztémát építünk.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3931920" y="2194560"/>
            <a:ext cx="1280160" cy="1280160"/>
          </a:xfrm>
          <a:prstGeom prst="ellipse">
            <a:avLst/>
          </a:prstGeom>
          <a:solidFill>
            <a:srgbClr val="1E3264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1" name="Text 9"/>
          <p:cNvSpPr/>
          <p:nvPr/>
        </p:nvSpPr>
        <p:spPr>
          <a:xfrm>
            <a:off x="3931920" y="2194560"/>
            <a:ext cx="12801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Neptun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3200400" y="2834640"/>
            <a:ext cx="731520" cy="0"/>
          </a:xfrm>
          <a:prstGeom prst="line">
            <a:avLst/>
          </a:prstGeom>
          <a:noFill/>
          <a:ln w="254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3" name="Shape 11"/>
          <p:cNvSpPr/>
          <p:nvPr/>
        </p:nvSpPr>
        <p:spPr>
          <a:xfrm>
            <a:off x="5212080" y="2834640"/>
            <a:ext cx="731520" cy="0"/>
          </a:xfrm>
          <a:prstGeom prst="line">
            <a:avLst/>
          </a:prstGeom>
          <a:noFill/>
          <a:ln w="254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4" name="Shape 12"/>
          <p:cNvSpPr/>
          <p:nvPr/>
        </p:nvSpPr>
        <p:spPr>
          <a:xfrm>
            <a:off x="4572000" y="3474720"/>
            <a:ext cx="0" cy="365760"/>
          </a:xfrm>
          <a:prstGeom prst="line">
            <a:avLst/>
          </a:prstGeom>
          <a:noFill/>
          <a:ln w="254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5" name="Shape 13"/>
          <p:cNvSpPr/>
          <p:nvPr/>
        </p:nvSpPr>
        <p:spPr>
          <a:xfrm>
            <a:off x="502920" y="2011680"/>
            <a:ext cx="2697480" cy="1645920"/>
          </a:xfrm>
          <a:prstGeom prst="roundRect">
            <a:avLst>
              <a:gd name="adj" fmla="val 5000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6" name="Shape 14"/>
          <p:cNvSpPr/>
          <p:nvPr/>
        </p:nvSpPr>
        <p:spPr>
          <a:xfrm>
            <a:off x="676656" y="2139696"/>
            <a:ext cx="475488" cy="47548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28" y="2258568"/>
            <a:ext cx="237744" cy="237744"/>
          </a:xfrm>
          <a:prstGeom prst="rect">
            <a:avLst/>
          </a:prstGeom>
        </p:spPr>
      </p:pic>
      <p:sp>
        <p:nvSpPr>
          <p:cNvPr id="18" name="Text 15"/>
          <p:cNvSpPr/>
          <p:nvPr/>
        </p:nvSpPr>
        <p:spPr>
          <a:xfrm>
            <a:off x="1234440" y="2148840"/>
            <a:ext cx="1874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SZEV – Neptun vizsgáztatás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731520" y="2697480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Neptunnal integrált számítógépes elméleti vizsgáztatás – egyszerűbb adminisztráció, egységes adatkezelés</a:t>
            </a:r>
            <a:endParaRPr lang="en-US" sz="1100" dirty="0"/>
          </a:p>
        </p:txBody>
      </p:sp>
      <p:sp>
        <p:nvSpPr>
          <p:cNvPr id="20" name="Shape 17"/>
          <p:cNvSpPr/>
          <p:nvPr/>
        </p:nvSpPr>
        <p:spPr>
          <a:xfrm>
            <a:off x="5943600" y="2011680"/>
            <a:ext cx="2697480" cy="1645920"/>
          </a:xfrm>
          <a:prstGeom prst="roundRect">
            <a:avLst>
              <a:gd name="adj" fmla="val 5000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21" name="Shape 18"/>
          <p:cNvSpPr/>
          <p:nvPr/>
        </p:nvSpPr>
        <p:spPr>
          <a:xfrm>
            <a:off x="6117336" y="2139696"/>
            <a:ext cx="475488" cy="47548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2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6208" y="2258568"/>
            <a:ext cx="237744" cy="237744"/>
          </a:xfrm>
          <a:prstGeom prst="rect">
            <a:avLst/>
          </a:prstGeom>
        </p:spPr>
      </p:pic>
      <p:sp>
        <p:nvSpPr>
          <p:cNvPr id="23" name="Text 19"/>
          <p:cNvSpPr/>
          <p:nvPr/>
        </p:nvSpPr>
        <p:spPr>
          <a:xfrm>
            <a:off x="6675120" y="2148840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Sylora</a:t>
            </a:r>
            <a:endParaRPr lang="en-US" sz="1300" dirty="0"/>
          </a:p>
        </p:txBody>
      </p:sp>
      <p:sp>
        <p:nvSpPr>
          <p:cNvPr id="24" name="Text 20"/>
          <p:cNvSpPr/>
          <p:nvPr/>
        </p:nvSpPr>
        <p:spPr>
          <a:xfrm>
            <a:off x="6172200" y="2697480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Szeptemberi indulás, a Neptun-integráció már megoldott – az oktatási folyamatok támogatása</a:t>
            </a:r>
            <a:endParaRPr lang="en-US" sz="1100" dirty="0"/>
          </a:p>
        </p:txBody>
      </p:sp>
      <p:sp>
        <p:nvSpPr>
          <p:cNvPr id="25" name="Shape 21"/>
          <p:cNvSpPr/>
          <p:nvPr/>
        </p:nvSpPr>
        <p:spPr>
          <a:xfrm>
            <a:off x="3291840" y="3840480"/>
            <a:ext cx="2560320" cy="658368"/>
          </a:xfrm>
          <a:prstGeom prst="roundRect">
            <a:avLst>
              <a:gd name="adj" fmla="val 12500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26" name="Shape 22"/>
          <p:cNvSpPr/>
          <p:nvPr/>
        </p:nvSpPr>
        <p:spPr>
          <a:xfrm>
            <a:off x="3447288" y="3959352"/>
            <a:ext cx="420624" cy="420624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2444" y="4064508"/>
            <a:ext cx="210312" cy="210312"/>
          </a:xfrm>
          <a:prstGeom prst="rect">
            <a:avLst/>
          </a:prstGeom>
        </p:spPr>
      </p:pic>
      <p:sp>
        <p:nvSpPr>
          <p:cNvPr id="28" name="Text 23"/>
          <p:cNvSpPr/>
          <p:nvPr/>
        </p:nvSpPr>
        <p:spPr>
          <a:xfrm>
            <a:off x="3950208" y="3895344"/>
            <a:ext cx="1828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2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Xeropan</a:t>
            </a:r>
            <a:endParaRPr lang="en-US" sz="125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90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nyelvtanulás a Neptun-ökoszisztémában</a:t>
            </a:r>
            <a:endParaRPr lang="en-US" sz="1250" dirty="0"/>
          </a:p>
        </p:txBody>
      </p:sp>
      <p:sp>
        <p:nvSpPr>
          <p:cNvPr id="29" name="Text 24"/>
          <p:cNvSpPr/>
          <p:nvPr/>
        </p:nvSpPr>
        <p:spPr>
          <a:xfrm>
            <a:off x="502920" y="4617720"/>
            <a:ext cx="8138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Célok:  adminisztráció csökkentése  •  oktatás támogatása  •  hallgatói élmény növelése</a:t>
            </a:r>
            <a:endParaRPr lang="en-US" sz="11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BLOKK  •  RÖVID TÁVON ÉRKEZŐ FEJLESZTÉSEK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Fókuszban a 26.3-as verzió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502920" y="1325880"/>
            <a:ext cx="8138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intézmények által bejelentett hibák és változtatási igények alapján megkezdtük a célzott funkcionális továbbfejlesztéseket. Kollégáink jelenleg is dolgoznak többek között: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502920" y="1965960"/>
            <a:ext cx="1901952" cy="1143000"/>
          </a:xfrm>
          <a:prstGeom prst="roundRect">
            <a:avLst>
              <a:gd name="adj" fmla="val 7200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1" name="Shape 9"/>
          <p:cNvSpPr/>
          <p:nvPr/>
        </p:nvSpPr>
        <p:spPr>
          <a:xfrm>
            <a:off x="1216152" y="2139696"/>
            <a:ext cx="475488" cy="47548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5024" y="2258568"/>
            <a:ext cx="237744" cy="237744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594360" y="2679192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Előrehaladás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2587752" y="1965960"/>
            <a:ext cx="1901952" cy="1143000"/>
          </a:xfrm>
          <a:prstGeom prst="roundRect">
            <a:avLst>
              <a:gd name="adj" fmla="val 7200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5" name="Shape 12"/>
          <p:cNvSpPr/>
          <p:nvPr/>
        </p:nvSpPr>
        <p:spPr>
          <a:xfrm>
            <a:off x="3300984" y="2139696"/>
            <a:ext cx="475488" cy="47548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9856" y="2258568"/>
            <a:ext cx="237744" cy="237744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2679192" y="2679192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Záróvizsgák</a:t>
            </a:r>
            <a:endParaRPr lang="en-US" sz="1150" dirty="0"/>
          </a:p>
        </p:txBody>
      </p:sp>
      <p:sp>
        <p:nvSpPr>
          <p:cNvPr id="18" name="Shape 14"/>
          <p:cNvSpPr/>
          <p:nvPr/>
        </p:nvSpPr>
        <p:spPr>
          <a:xfrm>
            <a:off x="4672584" y="1965960"/>
            <a:ext cx="1901952" cy="1143000"/>
          </a:xfrm>
          <a:prstGeom prst="roundRect">
            <a:avLst>
              <a:gd name="adj" fmla="val 7200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9" name="Shape 15"/>
          <p:cNvSpPr/>
          <p:nvPr/>
        </p:nvSpPr>
        <p:spPr>
          <a:xfrm>
            <a:off x="5385816" y="2139696"/>
            <a:ext cx="475488" cy="47548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4688" y="2258568"/>
            <a:ext cx="237744" cy="237744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4764024" y="2679192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Oktatásszervezés</a:t>
            </a:r>
            <a:endParaRPr lang="en-US" sz="1150" dirty="0"/>
          </a:p>
        </p:txBody>
      </p:sp>
      <p:sp>
        <p:nvSpPr>
          <p:cNvPr id="22" name="Shape 17"/>
          <p:cNvSpPr/>
          <p:nvPr/>
        </p:nvSpPr>
        <p:spPr>
          <a:xfrm>
            <a:off x="6757416" y="1965960"/>
            <a:ext cx="1901952" cy="1143000"/>
          </a:xfrm>
          <a:prstGeom prst="roundRect">
            <a:avLst>
              <a:gd name="adj" fmla="val 7200"/>
            </a:avLst>
          </a:prstGeom>
          <a:solidFill>
            <a:srgbClr val="EDF5FD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23" name="Shape 18"/>
          <p:cNvSpPr/>
          <p:nvPr/>
        </p:nvSpPr>
        <p:spPr>
          <a:xfrm>
            <a:off x="7470648" y="2139696"/>
            <a:ext cx="475488" cy="47548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89520" y="2258568"/>
            <a:ext cx="237744" cy="237744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6848856" y="2679192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További 10+ tématerület</a:t>
            </a:r>
            <a:endParaRPr lang="en-US" sz="1150" dirty="0"/>
          </a:p>
        </p:txBody>
      </p:sp>
      <p:sp>
        <p:nvSpPr>
          <p:cNvPr id="26" name="Shape 20"/>
          <p:cNvSpPr/>
          <p:nvPr/>
        </p:nvSpPr>
        <p:spPr>
          <a:xfrm>
            <a:off x="502920" y="3246120"/>
            <a:ext cx="8138160" cy="1051560"/>
          </a:xfrm>
          <a:prstGeom prst="roundRect">
            <a:avLst>
              <a:gd name="adj" fmla="val 7826"/>
            </a:avLst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7" name="Shape 21"/>
          <p:cNvSpPr/>
          <p:nvPr/>
        </p:nvSpPr>
        <p:spPr>
          <a:xfrm>
            <a:off x="681228" y="3520440"/>
            <a:ext cx="502920" cy="502920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6958" y="3646170"/>
            <a:ext cx="251460" cy="251460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1371600" y="3364992"/>
            <a:ext cx="7132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5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TOVÁBBI VERZIÓK: TERVEZÉS ALATT  •  KEREKASZTAL-BESZÉLGETÉSEK</a:t>
            </a:r>
            <a:endParaRPr lang="en-US" sz="950" dirty="0"/>
          </a:p>
        </p:txBody>
      </p:sp>
      <p:sp>
        <p:nvSpPr>
          <p:cNvPr id="30" name="Text 23"/>
          <p:cNvSpPr/>
          <p:nvPr/>
        </p:nvSpPr>
        <p:spPr>
          <a:xfrm>
            <a:off x="1371600" y="3611880"/>
            <a:ext cx="713232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Elsőként a kérvénykezelés témakörében, szeptember közepétől: </a:t>
            </a:r>
            <a:r>
              <a:rPr lang="en-US" sz="10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havonta 1,5–2 órás online alkalmak, regisztráció a termékportálon. Célunk, hogy a fejlesztések még a megvalósítás előtt, az intézmények szakmai tapasztalataira építve, közösen formálódjanak.</a:t>
            </a:r>
            <a:endParaRPr lang="en-US" sz="1050" dirty="0"/>
          </a:p>
        </p:txBody>
      </p:sp>
      <p:sp>
        <p:nvSpPr>
          <p:cNvPr id="31" name="Shape 24"/>
          <p:cNvSpPr/>
          <p:nvPr/>
        </p:nvSpPr>
        <p:spPr>
          <a:xfrm>
            <a:off x="502920" y="4389120"/>
            <a:ext cx="8138160" cy="548640"/>
          </a:xfrm>
          <a:prstGeom prst="roundRect">
            <a:avLst>
              <a:gd name="adj" fmla="val 15000"/>
            </a:avLst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32" name="Text 25"/>
          <p:cNvSpPr/>
          <p:nvPr/>
        </p:nvSpPr>
        <p:spPr>
          <a:xfrm>
            <a:off x="777240" y="438912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TÖREKVÉSÜNK:  </a:t>
            </a:r>
            <a:r>
              <a:rPr lang="en-US" sz="11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hogy a 26.3 érezhetően gördülékenyebbé tegye a mindennapi intézményi munkát, és növelje a hallgatói elégedettséget</a:t>
            </a:r>
            <a:endParaRPr lang="en-US" sz="11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7086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6E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BLOKK  •  RÖVID TÁVON ÉRKEZŐ FEJLESZTÉSEK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30352"/>
            <a:ext cx="7086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100" dirty="0">
                <a:solidFill>
                  <a:srgbClr val="1E326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Információbiztonság és NIS2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763256" y="868680"/>
            <a:ext cx="841248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7836408" y="747065"/>
            <a:ext cx="694944" cy="96012"/>
          </a:xfrm>
          <a:prstGeom prst="rect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Shape 4"/>
          <p:cNvSpPr/>
          <p:nvPr/>
        </p:nvSpPr>
        <p:spPr>
          <a:xfrm>
            <a:off x="7909560" y="625450"/>
            <a:ext cx="548640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7" name="Shape 5"/>
          <p:cNvSpPr/>
          <p:nvPr/>
        </p:nvSpPr>
        <p:spPr>
          <a:xfrm>
            <a:off x="7982712" y="503834"/>
            <a:ext cx="402336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Shape 6"/>
          <p:cNvSpPr/>
          <p:nvPr/>
        </p:nvSpPr>
        <p:spPr>
          <a:xfrm>
            <a:off x="8055864" y="382219"/>
            <a:ext cx="256032" cy="96012"/>
          </a:xfrm>
          <a:prstGeom prst="rect">
            <a:avLst/>
          </a:prstGeom>
          <a:solidFill>
            <a:srgbClr val="D9E9F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Shape 7"/>
          <p:cNvSpPr/>
          <p:nvPr/>
        </p:nvSpPr>
        <p:spPr>
          <a:xfrm>
            <a:off x="1143000" y="1691640"/>
            <a:ext cx="1554480" cy="1554480"/>
          </a:xfrm>
          <a:prstGeom prst="ellipse">
            <a:avLst/>
          </a:prstGeom>
          <a:solidFill>
            <a:srgbClr val="EDF5FD"/>
          </a:solidFill>
          <a:ln w="12700">
            <a:solidFill>
              <a:srgbClr val="C8E4FA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" y="2103120"/>
            <a:ext cx="731520" cy="731520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502920" y="3474720"/>
            <a:ext cx="28346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Partnerként támogatjuk az intézményeket a növekvő biztonsági elvárások teljesítésében.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3877056" y="1417320"/>
            <a:ext cx="566928" cy="56692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8788" y="1559052"/>
            <a:ext cx="283464" cy="283464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4617720" y="1417320"/>
            <a:ext cx="4023360" cy="658368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Kiemelt hangsúly az információbiztonságon – a felsőoktatási szektor a támadások célkeresztjében</a:t>
            </a:r>
            <a:endParaRPr lang="en-US" sz="1250" dirty="0"/>
          </a:p>
        </p:txBody>
      </p:sp>
      <p:sp>
        <p:nvSpPr>
          <p:cNvPr id="15" name="Shape 11"/>
          <p:cNvSpPr/>
          <p:nvPr/>
        </p:nvSpPr>
        <p:spPr>
          <a:xfrm>
            <a:off x="3877056" y="2258568"/>
            <a:ext cx="566928" cy="56692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8788" y="2400300"/>
            <a:ext cx="283464" cy="283464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4617720" y="2258568"/>
            <a:ext cx="4023360" cy="658368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Új eszköz a NIS2-megfeleléshez: </a:t>
            </a:r>
            <a:r>
              <a:rPr lang="en-US" sz="1250" b="1" dirty="0">
                <a:solidFill>
                  <a:srgbClr val="1E32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AEGIS</a:t>
            </a:r>
            <a:r>
              <a:rPr lang="en-US" sz="12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MI-alapú, zárt megfelelőségmenedzsment-platform</a:t>
            </a:r>
            <a:endParaRPr lang="en-US" sz="1250" dirty="0"/>
          </a:p>
        </p:txBody>
      </p:sp>
      <p:sp>
        <p:nvSpPr>
          <p:cNvPr id="18" name="Shape 13"/>
          <p:cNvSpPr/>
          <p:nvPr/>
        </p:nvSpPr>
        <p:spPr>
          <a:xfrm>
            <a:off x="3877056" y="3099816"/>
            <a:ext cx="566928" cy="566928"/>
          </a:xfrm>
          <a:prstGeom prst="ellipse">
            <a:avLst/>
          </a:prstGeom>
          <a:solidFill>
            <a:srgbClr val="1E326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8788" y="3241548"/>
            <a:ext cx="283464" cy="283464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4617720" y="3099816"/>
            <a:ext cx="4023360" cy="658368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2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100% adatszuverenitás: minden érzékeny adat és dokumentum a zárt rendszeren belül marad</a:t>
            </a:r>
            <a:endParaRPr lang="en-US" sz="1250" dirty="0"/>
          </a:p>
        </p:txBody>
      </p:sp>
      <p:sp>
        <p:nvSpPr>
          <p:cNvPr id="21" name="Shape 15"/>
          <p:cNvSpPr/>
          <p:nvPr/>
        </p:nvSpPr>
        <p:spPr>
          <a:xfrm>
            <a:off x="3886200" y="3977640"/>
            <a:ext cx="4754880" cy="868680"/>
          </a:xfrm>
          <a:prstGeom prst="roundRect">
            <a:avLst>
              <a:gd name="adj" fmla="val 9474"/>
            </a:avLst>
          </a:prstGeom>
          <a:solidFill>
            <a:srgbClr val="1E3264"/>
          </a:solidFill>
          <a:ln/>
          <a:effectLst>
            <a:outerShdw blurRad="88900" dist="254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22" name="Shape 16"/>
          <p:cNvSpPr/>
          <p:nvPr/>
        </p:nvSpPr>
        <p:spPr>
          <a:xfrm>
            <a:off x="4087368" y="4183380"/>
            <a:ext cx="457200" cy="457200"/>
          </a:xfrm>
          <a:prstGeom prst="ellipse">
            <a:avLst/>
          </a:prstGeom>
          <a:solidFill>
            <a:srgbClr val="32C8AA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01668" y="4297680"/>
            <a:ext cx="228600" cy="228600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4663440" y="4069080"/>
            <a:ext cx="38404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950" b="1" kern="0" spc="200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RÉSZLETEK A KÖVETKEZŐ ELŐADÁSBAN</a:t>
            </a:r>
            <a:endParaRPr lang="en-US" sz="95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AEGIS: MI-alapú NIS2 megfelelőség-menedzsment – Suti Péter, Spartan Code Zrt.</a:t>
            </a:r>
            <a:endParaRPr lang="en-US" sz="9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11480"/>
            <a:ext cx="7863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Összefoglalás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640080" y="1143000"/>
            <a:ext cx="2551176" cy="1417320"/>
          </a:xfrm>
          <a:prstGeom prst="roundRect">
            <a:avLst>
              <a:gd name="adj" fmla="val 5806"/>
            </a:avLst>
          </a:prstGeom>
          <a:solidFill>
            <a:srgbClr val="2A417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4" name="Shape 2"/>
          <p:cNvSpPr/>
          <p:nvPr/>
        </p:nvSpPr>
        <p:spPr>
          <a:xfrm>
            <a:off x="822960" y="1307592"/>
            <a:ext cx="402336" cy="402336"/>
          </a:xfrm>
          <a:prstGeom prst="ellipse">
            <a:avLst/>
          </a:prstGeom>
          <a:solidFill>
            <a:srgbClr val="006EB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544" y="1408176"/>
            <a:ext cx="201168" cy="20116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98448" y="1280160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Stabil alap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841248" y="1764792"/>
            <a:ext cx="21945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teljesítményprobléma megoldva: két és félszer gyorsabb rendszer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3374136" y="1143000"/>
            <a:ext cx="2551176" cy="1417320"/>
          </a:xfrm>
          <a:prstGeom prst="roundRect">
            <a:avLst>
              <a:gd name="adj" fmla="val 5806"/>
            </a:avLst>
          </a:prstGeom>
          <a:solidFill>
            <a:srgbClr val="2A417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Shape 6"/>
          <p:cNvSpPr/>
          <p:nvPr/>
        </p:nvSpPr>
        <p:spPr>
          <a:xfrm>
            <a:off x="3557016" y="1307592"/>
            <a:ext cx="402336" cy="402336"/>
          </a:xfrm>
          <a:prstGeom prst="ellipse">
            <a:avLst/>
          </a:prstGeom>
          <a:solidFill>
            <a:srgbClr val="006EB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600" y="1408176"/>
            <a:ext cx="201168" cy="20116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4032504" y="1280160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Közös munka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3575304" y="1764792"/>
            <a:ext cx="21945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Performanciatesztek és finomhangolás minden intézménynek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6108192" y="1143000"/>
            <a:ext cx="2551176" cy="1417320"/>
          </a:xfrm>
          <a:prstGeom prst="roundRect">
            <a:avLst>
              <a:gd name="adj" fmla="val 5806"/>
            </a:avLst>
          </a:prstGeom>
          <a:solidFill>
            <a:srgbClr val="2A417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4" name="Shape 10"/>
          <p:cNvSpPr/>
          <p:nvPr/>
        </p:nvSpPr>
        <p:spPr>
          <a:xfrm>
            <a:off x="6291072" y="1307592"/>
            <a:ext cx="402336" cy="402336"/>
          </a:xfrm>
          <a:prstGeom prst="ellipse">
            <a:avLst/>
          </a:prstGeom>
          <a:solidFill>
            <a:srgbClr val="006EB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1656" y="1408176"/>
            <a:ext cx="201168" cy="201168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6766560" y="1280160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Megújulás</a:t>
            </a:r>
            <a:endParaRPr lang="en-US" sz="1250" dirty="0"/>
          </a:p>
        </p:txBody>
      </p:sp>
      <p:sp>
        <p:nvSpPr>
          <p:cNvPr id="17" name="Text 12"/>
          <p:cNvSpPr/>
          <p:nvPr/>
        </p:nvSpPr>
        <p:spPr>
          <a:xfrm>
            <a:off x="6309360" y="1764792"/>
            <a:ext cx="21945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Felhasználói élmény és technológiai alap – bizonyítottan nem rontó fejlesztésekkel</a:t>
            </a:r>
            <a:endParaRPr lang="en-US" sz="1000" dirty="0"/>
          </a:p>
        </p:txBody>
      </p:sp>
      <p:sp>
        <p:nvSpPr>
          <p:cNvPr id="18" name="Shape 13"/>
          <p:cNvSpPr/>
          <p:nvPr/>
        </p:nvSpPr>
        <p:spPr>
          <a:xfrm>
            <a:off x="640080" y="2715768"/>
            <a:ext cx="2551176" cy="1417320"/>
          </a:xfrm>
          <a:prstGeom prst="roundRect">
            <a:avLst>
              <a:gd name="adj" fmla="val 5806"/>
            </a:avLst>
          </a:prstGeom>
          <a:solidFill>
            <a:srgbClr val="2A417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9" name="Shape 14"/>
          <p:cNvSpPr/>
          <p:nvPr/>
        </p:nvSpPr>
        <p:spPr>
          <a:xfrm>
            <a:off x="822960" y="2880360"/>
            <a:ext cx="402336" cy="402336"/>
          </a:xfrm>
          <a:prstGeom prst="ellipse">
            <a:avLst/>
          </a:prstGeom>
          <a:solidFill>
            <a:srgbClr val="006EB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3544" y="2980944"/>
            <a:ext cx="201168" cy="201168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1298448" y="2852928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Bővülő ökoszisztéma</a:t>
            </a:r>
            <a:endParaRPr lang="en-US" sz="1250" dirty="0"/>
          </a:p>
        </p:txBody>
      </p:sp>
      <p:sp>
        <p:nvSpPr>
          <p:cNvPr id="22" name="Text 16"/>
          <p:cNvSpPr/>
          <p:nvPr/>
        </p:nvSpPr>
        <p:spPr>
          <a:xfrm>
            <a:off x="841248" y="3337560"/>
            <a:ext cx="21945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SZEV, Sylora és Xeropan – a Neptunnal integráltan</a:t>
            </a:r>
            <a:endParaRPr lang="en-US" sz="1000" dirty="0"/>
          </a:p>
        </p:txBody>
      </p:sp>
      <p:sp>
        <p:nvSpPr>
          <p:cNvPr id="23" name="Shape 17"/>
          <p:cNvSpPr/>
          <p:nvPr/>
        </p:nvSpPr>
        <p:spPr>
          <a:xfrm>
            <a:off x="3374136" y="2715768"/>
            <a:ext cx="2551176" cy="1417320"/>
          </a:xfrm>
          <a:prstGeom prst="roundRect">
            <a:avLst>
              <a:gd name="adj" fmla="val 5806"/>
            </a:avLst>
          </a:prstGeom>
          <a:solidFill>
            <a:srgbClr val="2A417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4" name="Shape 18"/>
          <p:cNvSpPr/>
          <p:nvPr/>
        </p:nvSpPr>
        <p:spPr>
          <a:xfrm>
            <a:off x="3557016" y="2880360"/>
            <a:ext cx="402336" cy="402336"/>
          </a:xfrm>
          <a:prstGeom prst="ellipse">
            <a:avLst/>
          </a:prstGeom>
          <a:solidFill>
            <a:srgbClr val="006EB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7600" y="2980944"/>
            <a:ext cx="201168" cy="201168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4032504" y="2852928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Partnerség</a:t>
            </a:r>
            <a:endParaRPr lang="en-US" sz="1250" dirty="0"/>
          </a:p>
        </p:txBody>
      </p:sp>
      <p:sp>
        <p:nvSpPr>
          <p:cNvPr id="27" name="Text 20"/>
          <p:cNvSpPr/>
          <p:nvPr/>
        </p:nvSpPr>
        <p:spPr>
          <a:xfrm>
            <a:off x="3575304" y="3337560"/>
            <a:ext cx="21945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26.3-as továbbfejlesztések + kerekasztal-beszélgetések szeptembertől</a:t>
            </a:r>
            <a:endParaRPr lang="en-US" sz="1000" dirty="0"/>
          </a:p>
        </p:txBody>
      </p:sp>
      <p:sp>
        <p:nvSpPr>
          <p:cNvPr id="28" name="Shape 21"/>
          <p:cNvSpPr/>
          <p:nvPr/>
        </p:nvSpPr>
        <p:spPr>
          <a:xfrm>
            <a:off x="6108192" y="2715768"/>
            <a:ext cx="2551176" cy="1417320"/>
          </a:xfrm>
          <a:prstGeom prst="roundRect">
            <a:avLst>
              <a:gd name="adj" fmla="val 5806"/>
            </a:avLst>
          </a:prstGeom>
          <a:solidFill>
            <a:srgbClr val="2A417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9" name="Shape 22"/>
          <p:cNvSpPr/>
          <p:nvPr/>
        </p:nvSpPr>
        <p:spPr>
          <a:xfrm>
            <a:off x="6291072" y="2880360"/>
            <a:ext cx="402336" cy="402336"/>
          </a:xfrm>
          <a:prstGeom prst="ellipse">
            <a:avLst/>
          </a:prstGeom>
          <a:solidFill>
            <a:srgbClr val="006EB4"/>
          </a:solidFill>
          <a:ln/>
        </p:spPr>
        <p:txBody>
          <a:bodyPr/>
          <a:lstStyle/>
          <a:p>
            <a:endParaRPr lang="hu-HU"/>
          </a:p>
        </p:txBody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1656" y="2980944"/>
            <a:ext cx="201168" cy="201168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6766560" y="2852928"/>
            <a:ext cx="1783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32C8A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Biztonság</a:t>
            </a:r>
            <a:endParaRPr lang="en-US" sz="1250" dirty="0"/>
          </a:p>
        </p:txBody>
      </p:sp>
      <p:sp>
        <p:nvSpPr>
          <p:cNvPr id="32" name="Text 24"/>
          <p:cNvSpPr/>
          <p:nvPr/>
        </p:nvSpPr>
        <p:spPr>
          <a:xfrm>
            <a:off x="6309360" y="3337560"/>
            <a:ext cx="21945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NIS2-támogatás az AEGIS platformmal</a:t>
            </a:r>
            <a:endParaRPr lang="en-US" sz="1000" dirty="0"/>
          </a:p>
        </p:txBody>
      </p:sp>
      <p:sp>
        <p:nvSpPr>
          <p:cNvPr id="33" name="Text 25"/>
          <p:cNvSpPr/>
          <p:nvPr/>
        </p:nvSpPr>
        <p:spPr>
          <a:xfrm>
            <a:off x="640080" y="4526280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Köszönöm a figyelmet!   </a:t>
            </a:r>
            <a:r>
              <a:rPr lang="en-US" sz="1250" dirty="0">
                <a:solidFill>
                  <a:srgbClr val="C8E4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Nagy Tibor  •  nagy.tibor@campus.hu</a:t>
            </a:r>
            <a:endParaRPr lang="en-US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1696</Words>
  <Application>Microsoft Office PowerPoint</Application>
  <PresentationFormat>Diavetítés a képernyőre (16:9 oldalarány)</PresentationFormat>
  <Paragraphs>176</Paragraphs>
  <Slides>13</Slides>
  <Notes>13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6" baseType="lpstr">
      <vt:lpstr>Arial</vt:lpstr>
      <vt:lpstr>Arial Black</vt:lpstr>
      <vt:lpstr>Office Theme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Neptun helyzet- és jövőkép</dc:title>
  <dc:subject>PptxGenJS Presentation</dc:subject>
  <dc:creator>Neptun</dc:creator>
  <cp:lastModifiedBy>Nagy Tibor (CAMPUS)</cp:lastModifiedBy>
  <cp:revision>1</cp:revision>
  <dcterms:created xsi:type="dcterms:W3CDTF">2026-07-15T15:18:59Z</dcterms:created>
  <dcterms:modified xsi:type="dcterms:W3CDTF">2026-07-15T15:24:51Z</dcterms:modified>
</cp:coreProperties>
</file>